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2"/>
  </p:notesMasterIdLst>
  <p:sldIdLst>
    <p:sldId id="1006" r:id="rId2"/>
    <p:sldId id="1125" r:id="rId3"/>
    <p:sldId id="1127" r:id="rId4"/>
    <p:sldId id="1128" r:id="rId5"/>
    <p:sldId id="1131" r:id="rId6"/>
    <p:sldId id="1133" r:id="rId7"/>
    <p:sldId id="1203" r:id="rId8"/>
    <p:sldId id="1134" r:id="rId9"/>
    <p:sldId id="1204" r:id="rId10"/>
    <p:sldId id="1196" r:id="rId11"/>
    <p:sldId id="1126" r:id="rId12"/>
    <p:sldId id="1135" r:id="rId13"/>
    <p:sldId id="1195" r:id="rId14"/>
    <p:sldId id="1136" r:id="rId15"/>
    <p:sldId id="1194" r:id="rId16"/>
    <p:sldId id="1197" r:id="rId17"/>
    <p:sldId id="1137" r:id="rId18"/>
    <p:sldId id="1139" r:id="rId19"/>
    <p:sldId id="1138" r:id="rId20"/>
    <p:sldId id="1198" r:id="rId21"/>
    <p:sldId id="1140" r:id="rId22"/>
    <p:sldId id="1141" r:id="rId23"/>
    <p:sldId id="1142" r:id="rId24"/>
    <p:sldId id="1143" r:id="rId25"/>
    <p:sldId id="1199" r:id="rId26"/>
    <p:sldId id="1144" r:id="rId27"/>
    <p:sldId id="1145" r:id="rId28"/>
    <p:sldId id="1146" r:id="rId29"/>
    <p:sldId id="1147" r:id="rId30"/>
    <p:sldId id="1148" r:id="rId31"/>
    <p:sldId id="1202" r:id="rId32"/>
    <p:sldId id="1149" r:id="rId33"/>
    <p:sldId id="1200" r:id="rId34"/>
    <p:sldId id="1150" r:id="rId35"/>
    <p:sldId id="1151" r:id="rId36"/>
    <p:sldId id="1152" r:id="rId37"/>
    <p:sldId id="1153" r:id="rId38"/>
    <p:sldId id="1154" r:id="rId39"/>
    <p:sldId id="1155" r:id="rId40"/>
    <p:sldId id="1156" r:id="rId41"/>
    <p:sldId id="1157" r:id="rId42"/>
    <p:sldId id="1158" r:id="rId43"/>
    <p:sldId id="1159" r:id="rId44"/>
    <p:sldId id="1160" r:id="rId45"/>
    <p:sldId id="1161" r:id="rId46"/>
    <p:sldId id="1162" r:id="rId47"/>
    <p:sldId id="1129" r:id="rId48"/>
    <p:sldId id="1193" r:id="rId49"/>
    <p:sldId id="1184" r:id="rId50"/>
    <p:sldId id="1185" r:id="rId51"/>
    <p:sldId id="1186" r:id="rId52"/>
    <p:sldId id="1187" r:id="rId53"/>
    <p:sldId id="1188" r:id="rId54"/>
    <p:sldId id="1189" r:id="rId55"/>
    <p:sldId id="1190" r:id="rId56"/>
    <p:sldId id="1176" r:id="rId57"/>
    <p:sldId id="1177" r:id="rId58"/>
    <p:sldId id="1178" r:id="rId59"/>
    <p:sldId id="1209" r:id="rId60"/>
    <p:sldId id="1179" r:id="rId61"/>
    <p:sldId id="1207" r:id="rId62"/>
    <p:sldId id="1208" r:id="rId63"/>
    <p:sldId id="1180" r:id="rId64"/>
    <p:sldId id="1181" r:id="rId65"/>
    <p:sldId id="1182" r:id="rId66"/>
    <p:sldId id="1210" r:id="rId67"/>
    <p:sldId id="1211" r:id="rId68"/>
    <p:sldId id="1212" r:id="rId69"/>
    <p:sldId id="1205" r:id="rId70"/>
    <p:sldId id="1206" r:id="rId71"/>
    <p:sldId id="1074" r:id="rId72"/>
    <p:sldId id="1112" r:id="rId73"/>
    <p:sldId id="659" r:id="rId74"/>
    <p:sldId id="1092" r:id="rId75"/>
    <p:sldId id="540" r:id="rId76"/>
    <p:sldId id="536" r:id="rId77"/>
    <p:sldId id="537" r:id="rId78"/>
    <p:sldId id="538" r:id="rId79"/>
    <p:sldId id="1078" r:id="rId80"/>
    <p:sldId id="1079" r:id="rId81"/>
    <p:sldId id="1124" r:id="rId82"/>
    <p:sldId id="1075" r:id="rId83"/>
    <p:sldId id="1104" r:id="rId84"/>
    <p:sldId id="1111" r:id="rId85"/>
    <p:sldId id="1105" r:id="rId86"/>
    <p:sldId id="1106" r:id="rId87"/>
    <p:sldId id="1107" r:id="rId88"/>
    <p:sldId id="1108" r:id="rId89"/>
    <p:sldId id="1109" r:id="rId90"/>
    <p:sldId id="1213" r:id="rId91"/>
    <p:sldId id="1168" r:id="rId92"/>
    <p:sldId id="1169" r:id="rId93"/>
    <p:sldId id="1170" r:id="rId94"/>
    <p:sldId id="1214" r:id="rId95"/>
    <p:sldId id="1215" r:id="rId96"/>
    <p:sldId id="1216" r:id="rId97"/>
    <p:sldId id="1217" r:id="rId98"/>
    <p:sldId id="1218" r:id="rId99"/>
    <p:sldId id="1219" r:id="rId100"/>
    <p:sldId id="1220" r:id="rId101"/>
    <p:sldId id="1110" r:id="rId102"/>
    <p:sldId id="1221" r:id="rId103"/>
    <p:sldId id="1222" r:id="rId104"/>
    <p:sldId id="1077" r:id="rId105"/>
    <p:sldId id="649" r:id="rId106"/>
    <p:sldId id="650" r:id="rId107"/>
    <p:sldId id="1083" r:id="rId108"/>
    <p:sldId id="651" r:id="rId109"/>
    <p:sldId id="652" r:id="rId110"/>
    <p:sldId id="1084" r:id="rId111"/>
    <p:sldId id="1103" r:id="rId112"/>
    <p:sldId id="653" r:id="rId113"/>
    <p:sldId id="1123" r:id="rId114"/>
    <p:sldId id="1119" r:id="rId115"/>
    <p:sldId id="654" r:id="rId116"/>
    <p:sldId id="655" r:id="rId117"/>
    <p:sldId id="656" r:id="rId118"/>
    <p:sldId id="657" r:id="rId119"/>
    <p:sldId id="658" r:id="rId120"/>
    <p:sldId id="1121" r:id="rId121"/>
    <p:sldId id="660" r:id="rId122"/>
    <p:sldId id="1093" r:id="rId123"/>
    <p:sldId id="1094" r:id="rId124"/>
    <p:sldId id="1095" r:id="rId125"/>
    <p:sldId id="1096" r:id="rId126"/>
    <p:sldId id="1097" r:id="rId127"/>
    <p:sldId id="1098" r:id="rId128"/>
    <p:sldId id="661" r:id="rId129"/>
    <p:sldId id="1120" r:id="rId130"/>
    <p:sldId id="1099" r:id="rId131"/>
    <p:sldId id="1100" r:id="rId132"/>
    <p:sldId id="1163" r:id="rId133"/>
    <p:sldId id="1164" r:id="rId134"/>
    <p:sldId id="1165" r:id="rId135"/>
    <p:sldId id="1166" r:id="rId136"/>
    <p:sldId id="1167" r:id="rId137"/>
    <p:sldId id="1101" r:id="rId138"/>
    <p:sldId id="1118" r:id="rId139"/>
    <p:sldId id="1102" r:id="rId140"/>
    <p:sldId id="1117" r:id="rId141"/>
    <p:sldId id="1116" r:id="rId142"/>
    <p:sldId id="1223" r:id="rId143"/>
    <p:sldId id="1224" r:id="rId144"/>
    <p:sldId id="1088" r:id="rId145"/>
    <p:sldId id="1080" r:id="rId146"/>
    <p:sldId id="1081" r:id="rId147"/>
    <p:sldId id="1172" r:id="rId148"/>
    <p:sldId id="258" r:id="rId149"/>
    <p:sldId id="1082" r:id="rId150"/>
    <p:sldId id="1171" r:id="rId151"/>
    <p:sldId id="271" r:id="rId152"/>
    <p:sldId id="273" r:id="rId153"/>
    <p:sldId id="274" r:id="rId154"/>
    <p:sldId id="275" r:id="rId155"/>
    <p:sldId id="1225" r:id="rId156"/>
    <p:sldId id="1226" r:id="rId157"/>
    <p:sldId id="1173" r:id="rId158"/>
    <p:sldId id="1174" r:id="rId159"/>
    <p:sldId id="1175" r:id="rId160"/>
    <p:sldId id="1089" r:id="rId161"/>
    <p:sldId id="1090" r:id="rId162"/>
    <p:sldId id="1091" r:id="rId163"/>
    <p:sldId id="261" r:id="rId164"/>
    <p:sldId id="1227" r:id="rId165"/>
    <p:sldId id="1228" r:id="rId166"/>
    <p:sldId id="1085" r:id="rId167"/>
    <p:sldId id="1086" r:id="rId168"/>
    <p:sldId id="1087" r:id="rId169"/>
    <p:sldId id="1229" r:id="rId170"/>
    <p:sldId id="1201" r:id="rId171"/>
  </p:sldIdLst>
  <p:sldSz cx="9144000" cy="6858000" type="screen4x3"/>
  <p:notesSz cx="6858000" cy="9144000"/>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1348"/>
    <p:restoredTop sz="92381"/>
  </p:normalViewPr>
  <p:slideViewPr>
    <p:cSldViewPr>
      <p:cViewPr varScale="1">
        <p:scale>
          <a:sx n="118" d="100"/>
          <a:sy n="118" d="100"/>
        </p:scale>
        <p:origin x="1016" y="192"/>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2" Type="http://schemas.openxmlformats.org/officeDocument/2006/relationships/notesMaster" Target="notesMasters/notesMaster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viewProps" Target="view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theme" Target="theme/theme1.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tableStyles" Target="tableStyles.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18F5DA26-57AD-E34A-8794-EB0D80EF0CAB}"/>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en-GB"/>
          </a:p>
        </p:txBody>
      </p:sp>
      <p:sp>
        <p:nvSpPr>
          <p:cNvPr id="50179" name="Rectangle 3">
            <a:extLst>
              <a:ext uri="{FF2B5EF4-FFF2-40B4-BE49-F238E27FC236}">
                <a16:creationId xmlns:a16="http://schemas.microsoft.com/office/drawing/2014/main" id="{20C937A0-31AB-A947-B2DC-0BCF923A7D04}"/>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GB"/>
          </a:p>
        </p:txBody>
      </p:sp>
      <p:sp>
        <p:nvSpPr>
          <p:cNvPr id="14340" name="Rectangle 4">
            <a:extLst>
              <a:ext uri="{FF2B5EF4-FFF2-40B4-BE49-F238E27FC236}">
                <a16:creationId xmlns:a16="http://schemas.microsoft.com/office/drawing/2014/main" id="{57C96B5C-16DA-E043-A306-B7E432858AF3}"/>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81" name="Rectangle 5">
            <a:extLst>
              <a:ext uri="{FF2B5EF4-FFF2-40B4-BE49-F238E27FC236}">
                <a16:creationId xmlns:a16="http://schemas.microsoft.com/office/drawing/2014/main" id="{E7EF09A5-B9FA-7142-AD0B-06644BD667F0}"/>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50182" name="Rectangle 6">
            <a:extLst>
              <a:ext uri="{FF2B5EF4-FFF2-40B4-BE49-F238E27FC236}">
                <a16:creationId xmlns:a16="http://schemas.microsoft.com/office/drawing/2014/main" id="{70DC993D-85EC-EB4D-B2E0-5EABE5D884B5}"/>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en-GB"/>
          </a:p>
        </p:txBody>
      </p:sp>
      <p:sp>
        <p:nvSpPr>
          <p:cNvPr id="50183" name="Rectangle 7">
            <a:extLst>
              <a:ext uri="{FF2B5EF4-FFF2-40B4-BE49-F238E27FC236}">
                <a16:creationId xmlns:a16="http://schemas.microsoft.com/office/drawing/2014/main" id="{E6673454-466B-8543-A094-BEF9D396088B}"/>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03D661AB-A706-9B48-B87B-9D5120D97175}" type="slidenum">
              <a:rPr lang="en-GB" altLang="en-US"/>
              <a:pPr>
                <a:defRPr/>
              </a:pPr>
              <a:t>‹#›</a:t>
            </a:fld>
            <a:endParaRPr lang="en-GB"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2</a:t>
            </a:fld>
            <a:endParaRPr lang="en-GB" altLang="en-US"/>
          </a:p>
        </p:txBody>
      </p:sp>
    </p:spTree>
    <p:extLst>
      <p:ext uri="{BB962C8B-B14F-4D97-AF65-F5344CB8AC3E}">
        <p14:creationId xmlns:p14="http://schemas.microsoft.com/office/powerpoint/2010/main" val="21862753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11</a:t>
            </a:fld>
            <a:endParaRPr lang="en-GB" altLang="en-US"/>
          </a:p>
        </p:txBody>
      </p:sp>
    </p:spTree>
    <p:extLst>
      <p:ext uri="{BB962C8B-B14F-4D97-AF65-F5344CB8AC3E}">
        <p14:creationId xmlns:p14="http://schemas.microsoft.com/office/powerpoint/2010/main" val="2008061404"/>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101</a:t>
            </a:fld>
            <a:endParaRPr lang="en-GB" altLang="en-US"/>
          </a:p>
        </p:txBody>
      </p:sp>
    </p:spTree>
    <p:extLst>
      <p:ext uri="{BB962C8B-B14F-4D97-AF65-F5344CB8AC3E}">
        <p14:creationId xmlns:p14="http://schemas.microsoft.com/office/powerpoint/2010/main" val="428037635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102</a:t>
            </a:fld>
            <a:endParaRPr lang="en-GB" altLang="en-US"/>
          </a:p>
        </p:txBody>
      </p:sp>
    </p:spTree>
    <p:extLst>
      <p:ext uri="{BB962C8B-B14F-4D97-AF65-F5344CB8AC3E}">
        <p14:creationId xmlns:p14="http://schemas.microsoft.com/office/powerpoint/2010/main" val="36623183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103</a:t>
            </a:fld>
            <a:endParaRPr lang="en-GB" altLang="en-US"/>
          </a:p>
        </p:txBody>
      </p:sp>
    </p:spTree>
    <p:extLst>
      <p:ext uri="{BB962C8B-B14F-4D97-AF65-F5344CB8AC3E}">
        <p14:creationId xmlns:p14="http://schemas.microsoft.com/office/powerpoint/2010/main" val="3320646394"/>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104</a:t>
            </a:fld>
            <a:endParaRPr lang="en-GB" altLang="en-US"/>
          </a:p>
        </p:txBody>
      </p:sp>
    </p:spTree>
    <p:extLst>
      <p:ext uri="{BB962C8B-B14F-4D97-AF65-F5344CB8AC3E}">
        <p14:creationId xmlns:p14="http://schemas.microsoft.com/office/powerpoint/2010/main" val="3474944488"/>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105</a:t>
            </a:fld>
            <a:endParaRPr lang="en-GB" altLang="en-US"/>
          </a:p>
        </p:txBody>
      </p:sp>
    </p:spTree>
    <p:extLst>
      <p:ext uri="{BB962C8B-B14F-4D97-AF65-F5344CB8AC3E}">
        <p14:creationId xmlns:p14="http://schemas.microsoft.com/office/powerpoint/2010/main" val="326817662"/>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106</a:t>
            </a:fld>
            <a:endParaRPr lang="en-GB" altLang="en-US"/>
          </a:p>
        </p:txBody>
      </p:sp>
    </p:spTree>
    <p:extLst>
      <p:ext uri="{BB962C8B-B14F-4D97-AF65-F5344CB8AC3E}">
        <p14:creationId xmlns:p14="http://schemas.microsoft.com/office/powerpoint/2010/main" val="151514865"/>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107</a:t>
            </a:fld>
            <a:endParaRPr lang="en-GB" altLang="en-US"/>
          </a:p>
        </p:txBody>
      </p:sp>
    </p:spTree>
    <p:extLst>
      <p:ext uri="{BB962C8B-B14F-4D97-AF65-F5344CB8AC3E}">
        <p14:creationId xmlns:p14="http://schemas.microsoft.com/office/powerpoint/2010/main" val="6433524"/>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108</a:t>
            </a:fld>
            <a:endParaRPr lang="en-GB" altLang="en-US"/>
          </a:p>
        </p:txBody>
      </p:sp>
    </p:spTree>
    <p:extLst>
      <p:ext uri="{BB962C8B-B14F-4D97-AF65-F5344CB8AC3E}">
        <p14:creationId xmlns:p14="http://schemas.microsoft.com/office/powerpoint/2010/main" val="3166601915"/>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109</a:t>
            </a:fld>
            <a:endParaRPr lang="en-GB" altLang="en-US"/>
          </a:p>
        </p:txBody>
      </p:sp>
    </p:spTree>
    <p:extLst>
      <p:ext uri="{BB962C8B-B14F-4D97-AF65-F5344CB8AC3E}">
        <p14:creationId xmlns:p14="http://schemas.microsoft.com/office/powerpoint/2010/main" val="2359280602"/>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110</a:t>
            </a:fld>
            <a:endParaRPr lang="en-GB" altLang="en-US"/>
          </a:p>
        </p:txBody>
      </p:sp>
    </p:spTree>
    <p:extLst>
      <p:ext uri="{BB962C8B-B14F-4D97-AF65-F5344CB8AC3E}">
        <p14:creationId xmlns:p14="http://schemas.microsoft.com/office/powerpoint/2010/main" val="22571955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12</a:t>
            </a:fld>
            <a:endParaRPr lang="en-GB" altLang="en-US"/>
          </a:p>
        </p:txBody>
      </p:sp>
    </p:spTree>
    <p:extLst>
      <p:ext uri="{BB962C8B-B14F-4D97-AF65-F5344CB8AC3E}">
        <p14:creationId xmlns:p14="http://schemas.microsoft.com/office/powerpoint/2010/main" val="1751497582"/>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111</a:t>
            </a:fld>
            <a:endParaRPr lang="en-GB" altLang="en-US"/>
          </a:p>
        </p:txBody>
      </p:sp>
    </p:spTree>
    <p:extLst>
      <p:ext uri="{BB962C8B-B14F-4D97-AF65-F5344CB8AC3E}">
        <p14:creationId xmlns:p14="http://schemas.microsoft.com/office/powerpoint/2010/main" val="390703243"/>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112</a:t>
            </a:fld>
            <a:endParaRPr lang="en-GB" altLang="en-US"/>
          </a:p>
        </p:txBody>
      </p:sp>
    </p:spTree>
    <p:extLst>
      <p:ext uri="{BB962C8B-B14F-4D97-AF65-F5344CB8AC3E}">
        <p14:creationId xmlns:p14="http://schemas.microsoft.com/office/powerpoint/2010/main" val="407663505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113</a:t>
            </a:fld>
            <a:endParaRPr lang="en-GB" altLang="en-US"/>
          </a:p>
        </p:txBody>
      </p:sp>
    </p:spTree>
    <p:extLst>
      <p:ext uri="{BB962C8B-B14F-4D97-AF65-F5344CB8AC3E}">
        <p14:creationId xmlns:p14="http://schemas.microsoft.com/office/powerpoint/2010/main" val="4210641818"/>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114</a:t>
            </a:fld>
            <a:endParaRPr lang="en-GB" altLang="en-US"/>
          </a:p>
        </p:txBody>
      </p:sp>
    </p:spTree>
    <p:extLst>
      <p:ext uri="{BB962C8B-B14F-4D97-AF65-F5344CB8AC3E}">
        <p14:creationId xmlns:p14="http://schemas.microsoft.com/office/powerpoint/2010/main" val="2296531545"/>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115</a:t>
            </a:fld>
            <a:endParaRPr lang="en-GB" altLang="en-US"/>
          </a:p>
        </p:txBody>
      </p:sp>
    </p:spTree>
    <p:extLst>
      <p:ext uri="{BB962C8B-B14F-4D97-AF65-F5344CB8AC3E}">
        <p14:creationId xmlns:p14="http://schemas.microsoft.com/office/powerpoint/2010/main" val="3320094592"/>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116</a:t>
            </a:fld>
            <a:endParaRPr lang="en-GB" altLang="en-US"/>
          </a:p>
        </p:txBody>
      </p:sp>
    </p:spTree>
    <p:extLst>
      <p:ext uri="{BB962C8B-B14F-4D97-AF65-F5344CB8AC3E}">
        <p14:creationId xmlns:p14="http://schemas.microsoft.com/office/powerpoint/2010/main" val="3760010399"/>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117</a:t>
            </a:fld>
            <a:endParaRPr lang="en-GB" altLang="en-US"/>
          </a:p>
        </p:txBody>
      </p:sp>
    </p:spTree>
    <p:extLst>
      <p:ext uri="{BB962C8B-B14F-4D97-AF65-F5344CB8AC3E}">
        <p14:creationId xmlns:p14="http://schemas.microsoft.com/office/powerpoint/2010/main" val="3006731459"/>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118</a:t>
            </a:fld>
            <a:endParaRPr lang="en-GB" altLang="en-US"/>
          </a:p>
        </p:txBody>
      </p:sp>
    </p:spTree>
    <p:extLst>
      <p:ext uri="{BB962C8B-B14F-4D97-AF65-F5344CB8AC3E}">
        <p14:creationId xmlns:p14="http://schemas.microsoft.com/office/powerpoint/2010/main" val="1382273683"/>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119</a:t>
            </a:fld>
            <a:endParaRPr lang="en-GB" altLang="en-US"/>
          </a:p>
        </p:txBody>
      </p:sp>
    </p:spTree>
    <p:extLst>
      <p:ext uri="{BB962C8B-B14F-4D97-AF65-F5344CB8AC3E}">
        <p14:creationId xmlns:p14="http://schemas.microsoft.com/office/powerpoint/2010/main" val="854736504"/>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120</a:t>
            </a:fld>
            <a:endParaRPr lang="en-GB" altLang="en-US"/>
          </a:p>
        </p:txBody>
      </p:sp>
    </p:spTree>
    <p:extLst>
      <p:ext uri="{BB962C8B-B14F-4D97-AF65-F5344CB8AC3E}">
        <p14:creationId xmlns:p14="http://schemas.microsoft.com/office/powerpoint/2010/main" val="24226068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13</a:t>
            </a:fld>
            <a:endParaRPr lang="en-GB" altLang="en-US"/>
          </a:p>
        </p:txBody>
      </p:sp>
    </p:spTree>
    <p:extLst>
      <p:ext uri="{BB962C8B-B14F-4D97-AF65-F5344CB8AC3E}">
        <p14:creationId xmlns:p14="http://schemas.microsoft.com/office/powerpoint/2010/main" val="1696440904"/>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121</a:t>
            </a:fld>
            <a:endParaRPr lang="en-GB" altLang="en-US"/>
          </a:p>
        </p:txBody>
      </p:sp>
    </p:spTree>
    <p:extLst>
      <p:ext uri="{BB962C8B-B14F-4D97-AF65-F5344CB8AC3E}">
        <p14:creationId xmlns:p14="http://schemas.microsoft.com/office/powerpoint/2010/main" val="371483756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122</a:t>
            </a:fld>
            <a:endParaRPr lang="en-GB" altLang="en-US"/>
          </a:p>
        </p:txBody>
      </p:sp>
    </p:spTree>
    <p:extLst>
      <p:ext uri="{BB962C8B-B14F-4D97-AF65-F5344CB8AC3E}">
        <p14:creationId xmlns:p14="http://schemas.microsoft.com/office/powerpoint/2010/main" val="78720029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123</a:t>
            </a:fld>
            <a:endParaRPr lang="en-GB" altLang="en-US"/>
          </a:p>
        </p:txBody>
      </p:sp>
    </p:spTree>
    <p:extLst>
      <p:ext uri="{BB962C8B-B14F-4D97-AF65-F5344CB8AC3E}">
        <p14:creationId xmlns:p14="http://schemas.microsoft.com/office/powerpoint/2010/main" val="4097342690"/>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124</a:t>
            </a:fld>
            <a:endParaRPr lang="en-GB" altLang="en-US"/>
          </a:p>
        </p:txBody>
      </p:sp>
    </p:spTree>
    <p:extLst>
      <p:ext uri="{BB962C8B-B14F-4D97-AF65-F5344CB8AC3E}">
        <p14:creationId xmlns:p14="http://schemas.microsoft.com/office/powerpoint/2010/main" val="2887679584"/>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125</a:t>
            </a:fld>
            <a:endParaRPr lang="en-GB" altLang="en-US"/>
          </a:p>
        </p:txBody>
      </p:sp>
    </p:spTree>
    <p:extLst>
      <p:ext uri="{BB962C8B-B14F-4D97-AF65-F5344CB8AC3E}">
        <p14:creationId xmlns:p14="http://schemas.microsoft.com/office/powerpoint/2010/main" val="254960940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126</a:t>
            </a:fld>
            <a:endParaRPr lang="en-GB" altLang="en-US"/>
          </a:p>
        </p:txBody>
      </p:sp>
    </p:spTree>
    <p:extLst>
      <p:ext uri="{BB962C8B-B14F-4D97-AF65-F5344CB8AC3E}">
        <p14:creationId xmlns:p14="http://schemas.microsoft.com/office/powerpoint/2010/main" val="3122395017"/>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127</a:t>
            </a:fld>
            <a:endParaRPr lang="en-GB" altLang="en-US"/>
          </a:p>
        </p:txBody>
      </p:sp>
    </p:spTree>
    <p:extLst>
      <p:ext uri="{BB962C8B-B14F-4D97-AF65-F5344CB8AC3E}">
        <p14:creationId xmlns:p14="http://schemas.microsoft.com/office/powerpoint/2010/main" val="353406914"/>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128</a:t>
            </a:fld>
            <a:endParaRPr lang="en-GB" altLang="en-US"/>
          </a:p>
        </p:txBody>
      </p:sp>
    </p:spTree>
    <p:extLst>
      <p:ext uri="{BB962C8B-B14F-4D97-AF65-F5344CB8AC3E}">
        <p14:creationId xmlns:p14="http://schemas.microsoft.com/office/powerpoint/2010/main" val="2525460627"/>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129</a:t>
            </a:fld>
            <a:endParaRPr lang="en-GB" altLang="en-US"/>
          </a:p>
        </p:txBody>
      </p:sp>
    </p:spTree>
    <p:extLst>
      <p:ext uri="{BB962C8B-B14F-4D97-AF65-F5344CB8AC3E}">
        <p14:creationId xmlns:p14="http://schemas.microsoft.com/office/powerpoint/2010/main" val="768626635"/>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130</a:t>
            </a:fld>
            <a:endParaRPr lang="en-GB" altLang="en-US"/>
          </a:p>
        </p:txBody>
      </p:sp>
    </p:spTree>
    <p:extLst>
      <p:ext uri="{BB962C8B-B14F-4D97-AF65-F5344CB8AC3E}">
        <p14:creationId xmlns:p14="http://schemas.microsoft.com/office/powerpoint/2010/main" val="2751096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14</a:t>
            </a:fld>
            <a:endParaRPr lang="en-GB" altLang="en-US"/>
          </a:p>
        </p:txBody>
      </p:sp>
    </p:spTree>
    <p:extLst>
      <p:ext uri="{BB962C8B-B14F-4D97-AF65-F5344CB8AC3E}">
        <p14:creationId xmlns:p14="http://schemas.microsoft.com/office/powerpoint/2010/main" val="3944226556"/>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131</a:t>
            </a:fld>
            <a:endParaRPr lang="en-GB" altLang="en-US"/>
          </a:p>
        </p:txBody>
      </p:sp>
    </p:spTree>
    <p:extLst>
      <p:ext uri="{BB962C8B-B14F-4D97-AF65-F5344CB8AC3E}">
        <p14:creationId xmlns:p14="http://schemas.microsoft.com/office/powerpoint/2010/main" val="519667164"/>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132</a:t>
            </a:fld>
            <a:endParaRPr lang="en-GB" altLang="en-US"/>
          </a:p>
        </p:txBody>
      </p:sp>
    </p:spTree>
    <p:extLst>
      <p:ext uri="{BB962C8B-B14F-4D97-AF65-F5344CB8AC3E}">
        <p14:creationId xmlns:p14="http://schemas.microsoft.com/office/powerpoint/2010/main" val="2513644712"/>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133</a:t>
            </a:fld>
            <a:endParaRPr lang="en-GB" altLang="en-US"/>
          </a:p>
        </p:txBody>
      </p:sp>
    </p:spTree>
    <p:extLst>
      <p:ext uri="{BB962C8B-B14F-4D97-AF65-F5344CB8AC3E}">
        <p14:creationId xmlns:p14="http://schemas.microsoft.com/office/powerpoint/2010/main" val="2561600850"/>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134</a:t>
            </a:fld>
            <a:endParaRPr lang="en-GB" altLang="en-US"/>
          </a:p>
        </p:txBody>
      </p:sp>
    </p:spTree>
    <p:extLst>
      <p:ext uri="{BB962C8B-B14F-4D97-AF65-F5344CB8AC3E}">
        <p14:creationId xmlns:p14="http://schemas.microsoft.com/office/powerpoint/2010/main" val="3297302044"/>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135</a:t>
            </a:fld>
            <a:endParaRPr lang="en-GB" altLang="en-US"/>
          </a:p>
        </p:txBody>
      </p:sp>
    </p:spTree>
    <p:extLst>
      <p:ext uri="{BB962C8B-B14F-4D97-AF65-F5344CB8AC3E}">
        <p14:creationId xmlns:p14="http://schemas.microsoft.com/office/powerpoint/2010/main" val="3467820217"/>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136</a:t>
            </a:fld>
            <a:endParaRPr lang="en-GB" altLang="en-US"/>
          </a:p>
        </p:txBody>
      </p:sp>
    </p:spTree>
    <p:extLst>
      <p:ext uri="{BB962C8B-B14F-4D97-AF65-F5344CB8AC3E}">
        <p14:creationId xmlns:p14="http://schemas.microsoft.com/office/powerpoint/2010/main" val="3510447518"/>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137</a:t>
            </a:fld>
            <a:endParaRPr lang="en-GB" altLang="en-US"/>
          </a:p>
        </p:txBody>
      </p:sp>
    </p:spTree>
    <p:extLst>
      <p:ext uri="{BB962C8B-B14F-4D97-AF65-F5344CB8AC3E}">
        <p14:creationId xmlns:p14="http://schemas.microsoft.com/office/powerpoint/2010/main" val="2496267429"/>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138</a:t>
            </a:fld>
            <a:endParaRPr lang="en-GB" altLang="en-US"/>
          </a:p>
        </p:txBody>
      </p:sp>
    </p:spTree>
    <p:extLst>
      <p:ext uri="{BB962C8B-B14F-4D97-AF65-F5344CB8AC3E}">
        <p14:creationId xmlns:p14="http://schemas.microsoft.com/office/powerpoint/2010/main" val="785731490"/>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139</a:t>
            </a:fld>
            <a:endParaRPr lang="en-GB" altLang="en-US"/>
          </a:p>
        </p:txBody>
      </p:sp>
    </p:spTree>
    <p:extLst>
      <p:ext uri="{BB962C8B-B14F-4D97-AF65-F5344CB8AC3E}">
        <p14:creationId xmlns:p14="http://schemas.microsoft.com/office/powerpoint/2010/main" val="3314044864"/>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140</a:t>
            </a:fld>
            <a:endParaRPr lang="en-GB" altLang="en-US"/>
          </a:p>
        </p:txBody>
      </p:sp>
    </p:spTree>
    <p:extLst>
      <p:ext uri="{BB962C8B-B14F-4D97-AF65-F5344CB8AC3E}">
        <p14:creationId xmlns:p14="http://schemas.microsoft.com/office/powerpoint/2010/main" val="32446553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15</a:t>
            </a:fld>
            <a:endParaRPr lang="en-GB" altLang="en-US"/>
          </a:p>
        </p:txBody>
      </p:sp>
    </p:spTree>
    <p:extLst>
      <p:ext uri="{BB962C8B-B14F-4D97-AF65-F5344CB8AC3E}">
        <p14:creationId xmlns:p14="http://schemas.microsoft.com/office/powerpoint/2010/main" val="654741920"/>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141</a:t>
            </a:fld>
            <a:endParaRPr lang="en-GB" altLang="en-US"/>
          </a:p>
        </p:txBody>
      </p:sp>
    </p:spTree>
    <p:extLst>
      <p:ext uri="{BB962C8B-B14F-4D97-AF65-F5344CB8AC3E}">
        <p14:creationId xmlns:p14="http://schemas.microsoft.com/office/powerpoint/2010/main" val="2085797354"/>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142</a:t>
            </a:fld>
            <a:endParaRPr lang="en-GB" altLang="en-US"/>
          </a:p>
        </p:txBody>
      </p:sp>
    </p:spTree>
    <p:extLst>
      <p:ext uri="{BB962C8B-B14F-4D97-AF65-F5344CB8AC3E}">
        <p14:creationId xmlns:p14="http://schemas.microsoft.com/office/powerpoint/2010/main" val="3503068981"/>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143</a:t>
            </a:fld>
            <a:endParaRPr lang="en-GB" altLang="en-US"/>
          </a:p>
        </p:txBody>
      </p:sp>
    </p:spTree>
    <p:extLst>
      <p:ext uri="{BB962C8B-B14F-4D97-AF65-F5344CB8AC3E}">
        <p14:creationId xmlns:p14="http://schemas.microsoft.com/office/powerpoint/2010/main" val="562625423"/>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144</a:t>
            </a:fld>
            <a:endParaRPr lang="en-GB" altLang="en-US"/>
          </a:p>
        </p:txBody>
      </p:sp>
    </p:spTree>
    <p:extLst>
      <p:ext uri="{BB962C8B-B14F-4D97-AF65-F5344CB8AC3E}">
        <p14:creationId xmlns:p14="http://schemas.microsoft.com/office/powerpoint/2010/main" val="1570038502"/>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145</a:t>
            </a:fld>
            <a:endParaRPr lang="en-GB" altLang="en-US"/>
          </a:p>
        </p:txBody>
      </p:sp>
    </p:spTree>
    <p:extLst>
      <p:ext uri="{BB962C8B-B14F-4D97-AF65-F5344CB8AC3E}">
        <p14:creationId xmlns:p14="http://schemas.microsoft.com/office/powerpoint/2010/main" val="2875573712"/>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146</a:t>
            </a:fld>
            <a:endParaRPr lang="en-GB" altLang="en-US"/>
          </a:p>
        </p:txBody>
      </p:sp>
    </p:spTree>
    <p:extLst>
      <p:ext uri="{BB962C8B-B14F-4D97-AF65-F5344CB8AC3E}">
        <p14:creationId xmlns:p14="http://schemas.microsoft.com/office/powerpoint/2010/main" val="721138383"/>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149</a:t>
            </a:fld>
            <a:endParaRPr lang="en-GB" altLang="en-US"/>
          </a:p>
        </p:txBody>
      </p:sp>
    </p:spTree>
    <p:extLst>
      <p:ext uri="{BB962C8B-B14F-4D97-AF65-F5344CB8AC3E}">
        <p14:creationId xmlns:p14="http://schemas.microsoft.com/office/powerpoint/2010/main" val="1625436271"/>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150</a:t>
            </a:fld>
            <a:endParaRPr lang="en-GB" altLang="en-US"/>
          </a:p>
        </p:txBody>
      </p:sp>
    </p:spTree>
    <p:extLst>
      <p:ext uri="{BB962C8B-B14F-4D97-AF65-F5344CB8AC3E}">
        <p14:creationId xmlns:p14="http://schemas.microsoft.com/office/powerpoint/2010/main" val="2313467977"/>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154</a:t>
            </a:fld>
            <a:endParaRPr lang="en-GB" altLang="en-US"/>
          </a:p>
        </p:txBody>
      </p:sp>
    </p:spTree>
    <p:extLst>
      <p:ext uri="{BB962C8B-B14F-4D97-AF65-F5344CB8AC3E}">
        <p14:creationId xmlns:p14="http://schemas.microsoft.com/office/powerpoint/2010/main" val="990570265"/>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155</a:t>
            </a:fld>
            <a:endParaRPr lang="en-GB" altLang="en-US"/>
          </a:p>
        </p:txBody>
      </p:sp>
    </p:spTree>
    <p:extLst>
      <p:ext uri="{BB962C8B-B14F-4D97-AF65-F5344CB8AC3E}">
        <p14:creationId xmlns:p14="http://schemas.microsoft.com/office/powerpoint/2010/main" val="11627606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16</a:t>
            </a:fld>
            <a:endParaRPr lang="en-GB" altLang="en-US"/>
          </a:p>
        </p:txBody>
      </p:sp>
    </p:spTree>
    <p:extLst>
      <p:ext uri="{BB962C8B-B14F-4D97-AF65-F5344CB8AC3E}">
        <p14:creationId xmlns:p14="http://schemas.microsoft.com/office/powerpoint/2010/main" val="2972408706"/>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156</a:t>
            </a:fld>
            <a:endParaRPr lang="en-GB" altLang="en-US"/>
          </a:p>
        </p:txBody>
      </p:sp>
    </p:spTree>
    <p:extLst>
      <p:ext uri="{BB962C8B-B14F-4D97-AF65-F5344CB8AC3E}">
        <p14:creationId xmlns:p14="http://schemas.microsoft.com/office/powerpoint/2010/main" val="422533395"/>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157</a:t>
            </a:fld>
            <a:endParaRPr lang="en-GB" altLang="en-US"/>
          </a:p>
        </p:txBody>
      </p:sp>
    </p:spTree>
    <p:extLst>
      <p:ext uri="{BB962C8B-B14F-4D97-AF65-F5344CB8AC3E}">
        <p14:creationId xmlns:p14="http://schemas.microsoft.com/office/powerpoint/2010/main" val="4026434748"/>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158</a:t>
            </a:fld>
            <a:endParaRPr lang="en-GB" altLang="en-US"/>
          </a:p>
        </p:txBody>
      </p:sp>
    </p:spTree>
    <p:extLst>
      <p:ext uri="{BB962C8B-B14F-4D97-AF65-F5344CB8AC3E}">
        <p14:creationId xmlns:p14="http://schemas.microsoft.com/office/powerpoint/2010/main" val="953485196"/>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159</a:t>
            </a:fld>
            <a:endParaRPr lang="en-GB" altLang="en-US"/>
          </a:p>
        </p:txBody>
      </p:sp>
    </p:spTree>
    <p:extLst>
      <p:ext uri="{BB962C8B-B14F-4D97-AF65-F5344CB8AC3E}">
        <p14:creationId xmlns:p14="http://schemas.microsoft.com/office/powerpoint/2010/main" val="2224564408"/>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160</a:t>
            </a:fld>
            <a:endParaRPr lang="en-GB" altLang="en-US"/>
          </a:p>
        </p:txBody>
      </p:sp>
    </p:spTree>
    <p:extLst>
      <p:ext uri="{BB962C8B-B14F-4D97-AF65-F5344CB8AC3E}">
        <p14:creationId xmlns:p14="http://schemas.microsoft.com/office/powerpoint/2010/main" val="2336878457"/>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161</a:t>
            </a:fld>
            <a:endParaRPr lang="en-GB" altLang="en-US"/>
          </a:p>
        </p:txBody>
      </p:sp>
    </p:spTree>
    <p:extLst>
      <p:ext uri="{BB962C8B-B14F-4D97-AF65-F5344CB8AC3E}">
        <p14:creationId xmlns:p14="http://schemas.microsoft.com/office/powerpoint/2010/main" val="2778972381"/>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162</a:t>
            </a:fld>
            <a:endParaRPr lang="en-GB" altLang="en-US"/>
          </a:p>
        </p:txBody>
      </p:sp>
    </p:spTree>
    <p:extLst>
      <p:ext uri="{BB962C8B-B14F-4D97-AF65-F5344CB8AC3E}">
        <p14:creationId xmlns:p14="http://schemas.microsoft.com/office/powerpoint/2010/main" val="394170150"/>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166</a:t>
            </a:fld>
            <a:endParaRPr lang="en-GB" altLang="en-US"/>
          </a:p>
        </p:txBody>
      </p:sp>
    </p:spTree>
    <p:extLst>
      <p:ext uri="{BB962C8B-B14F-4D97-AF65-F5344CB8AC3E}">
        <p14:creationId xmlns:p14="http://schemas.microsoft.com/office/powerpoint/2010/main" val="1286793502"/>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167</a:t>
            </a:fld>
            <a:endParaRPr lang="en-GB" altLang="en-US"/>
          </a:p>
        </p:txBody>
      </p:sp>
    </p:spTree>
    <p:extLst>
      <p:ext uri="{BB962C8B-B14F-4D97-AF65-F5344CB8AC3E}">
        <p14:creationId xmlns:p14="http://schemas.microsoft.com/office/powerpoint/2010/main" val="604988780"/>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168</a:t>
            </a:fld>
            <a:endParaRPr lang="en-GB" altLang="en-US"/>
          </a:p>
        </p:txBody>
      </p:sp>
    </p:spTree>
    <p:extLst>
      <p:ext uri="{BB962C8B-B14F-4D97-AF65-F5344CB8AC3E}">
        <p14:creationId xmlns:p14="http://schemas.microsoft.com/office/powerpoint/2010/main" val="417583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17</a:t>
            </a:fld>
            <a:endParaRPr lang="en-GB" altLang="en-US"/>
          </a:p>
        </p:txBody>
      </p:sp>
    </p:spTree>
    <p:extLst>
      <p:ext uri="{BB962C8B-B14F-4D97-AF65-F5344CB8AC3E}">
        <p14:creationId xmlns:p14="http://schemas.microsoft.com/office/powerpoint/2010/main" val="877341847"/>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169</a:t>
            </a:fld>
            <a:endParaRPr lang="en-GB" altLang="en-US"/>
          </a:p>
        </p:txBody>
      </p:sp>
    </p:spTree>
    <p:extLst>
      <p:ext uri="{BB962C8B-B14F-4D97-AF65-F5344CB8AC3E}">
        <p14:creationId xmlns:p14="http://schemas.microsoft.com/office/powerpoint/2010/main" val="1943501486"/>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170</a:t>
            </a:fld>
            <a:endParaRPr lang="en-GB" altLang="en-US"/>
          </a:p>
        </p:txBody>
      </p:sp>
    </p:spTree>
    <p:extLst>
      <p:ext uri="{BB962C8B-B14F-4D97-AF65-F5344CB8AC3E}">
        <p14:creationId xmlns:p14="http://schemas.microsoft.com/office/powerpoint/2010/main" val="23418670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18</a:t>
            </a:fld>
            <a:endParaRPr lang="en-GB" altLang="en-US"/>
          </a:p>
        </p:txBody>
      </p:sp>
    </p:spTree>
    <p:extLst>
      <p:ext uri="{BB962C8B-B14F-4D97-AF65-F5344CB8AC3E}">
        <p14:creationId xmlns:p14="http://schemas.microsoft.com/office/powerpoint/2010/main" val="42901901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19</a:t>
            </a:fld>
            <a:endParaRPr lang="en-GB" altLang="en-US"/>
          </a:p>
        </p:txBody>
      </p:sp>
    </p:spTree>
    <p:extLst>
      <p:ext uri="{BB962C8B-B14F-4D97-AF65-F5344CB8AC3E}">
        <p14:creationId xmlns:p14="http://schemas.microsoft.com/office/powerpoint/2010/main" val="38019500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20</a:t>
            </a:fld>
            <a:endParaRPr lang="en-GB" altLang="en-US"/>
          </a:p>
        </p:txBody>
      </p:sp>
    </p:spTree>
    <p:extLst>
      <p:ext uri="{BB962C8B-B14F-4D97-AF65-F5344CB8AC3E}">
        <p14:creationId xmlns:p14="http://schemas.microsoft.com/office/powerpoint/2010/main" val="15822028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3</a:t>
            </a:fld>
            <a:endParaRPr lang="en-GB" altLang="en-US"/>
          </a:p>
        </p:txBody>
      </p:sp>
    </p:spTree>
    <p:extLst>
      <p:ext uri="{BB962C8B-B14F-4D97-AF65-F5344CB8AC3E}">
        <p14:creationId xmlns:p14="http://schemas.microsoft.com/office/powerpoint/2010/main" val="18264356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21</a:t>
            </a:fld>
            <a:endParaRPr lang="en-GB" altLang="en-US"/>
          </a:p>
        </p:txBody>
      </p:sp>
    </p:spTree>
    <p:extLst>
      <p:ext uri="{BB962C8B-B14F-4D97-AF65-F5344CB8AC3E}">
        <p14:creationId xmlns:p14="http://schemas.microsoft.com/office/powerpoint/2010/main" val="39281141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22</a:t>
            </a:fld>
            <a:endParaRPr lang="en-GB" altLang="en-US"/>
          </a:p>
        </p:txBody>
      </p:sp>
    </p:spTree>
    <p:extLst>
      <p:ext uri="{BB962C8B-B14F-4D97-AF65-F5344CB8AC3E}">
        <p14:creationId xmlns:p14="http://schemas.microsoft.com/office/powerpoint/2010/main" val="9337744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23</a:t>
            </a:fld>
            <a:endParaRPr lang="en-GB" altLang="en-US"/>
          </a:p>
        </p:txBody>
      </p:sp>
    </p:spTree>
    <p:extLst>
      <p:ext uri="{BB962C8B-B14F-4D97-AF65-F5344CB8AC3E}">
        <p14:creationId xmlns:p14="http://schemas.microsoft.com/office/powerpoint/2010/main" val="39808202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24</a:t>
            </a:fld>
            <a:endParaRPr lang="en-GB" altLang="en-US"/>
          </a:p>
        </p:txBody>
      </p:sp>
    </p:spTree>
    <p:extLst>
      <p:ext uri="{BB962C8B-B14F-4D97-AF65-F5344CB8AC3E}">
        <p14:creationId xmlns:p14="http://schemas.microsoft.com/office/powerpoint/2010/main" val="17807589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25</a:t>
            </a:fld>
            <a:endParaRPr lang="en-GB" altLang="en-US"/>
          </a:p>
        </p:txBody>
      </p:sp>
    </p:spTree>
    <p:extLst>
      <p:ext uri="{BB962C8B-B14F-4D97-AF65-F5344CB8AC3E}">
        <p14:creationId xmlns:p14="http://schemas.microsoft.com/office/powerpoint/2010/main" val="19888085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26</a:t>
            </a:fld>
            <a:endParaRPr lang="en-GB" altLang="en-US"/>
          </a:p>
        </p:txBody>
      </p:sp>
    </p:spTree>
    <p:extLst>
      <p:ext uri="{BB962C8B-B14F-4D97-AF65-F5344CB8AC3E}">
        <p14:creationId xmlns:p14="http://schemas.microsoft.com/office/powerpoint/2010/main" val="5502472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27</a:t>
            </a:fld>
            <a:endParaRPr lang="en-GB" altLang="en-US"/>
          </a:p>
        </p:txBody>
      </p:sp>
    </p:spTree>
    <p:extLst>
      <p:ext uri="{BB962C8B-B14F-4D97-AF65-F5344CB8AC3E}">
        <p14:creationId xmlns:p14="http://schemas.microsoft.com/office/powerpoint/2010/main" val="14075223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28</a:t>
            </a:fld>
            <a:endParaRPr lang="en-GB" altLang="en-US"/>
          </a:p>
        </p:txBody>
      </p:sp>
    </p:spTree>
    <p:extLst>
      <p:ext uri="{BB962C8B-B14F-4D97-AF65-F5344CB8AC3E}">
        <p14:creationId xmlns:p14="http://schemas.microsoft.com/office/powerpoint/2010/main" val="2776898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29</a:t>
            </a:fld>
            <a:endParaRPr lang="en-GB" altLang="en-US"/>
          </a:p>
        </p:txBody>
      </p:sp>
    </p:spTree>
    <p:extLst>
      <p:ext uri="{BB962C8B-B14F-4D97-AF65-F5344CB8AC3E}">
        <p14:creationId xmlns:p14="http://schemas.microsoft.com/office/powerpoint/2010/main" val="23824600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30</a:t>
            </a:fld>
            <a:endParaRPr lang="en-GB" altLang="en-US"/>
          </a:p>
        </p:txBody>
      </p:sp>
    </p:spTree>
    <p:extLst>
      <p:ext uri="{BB962C8B-B14F-4D97-AF65-F5344CB8AC3E}">
        <p14:creationId xmlns:p14="http://schemas.microsoft.com/office/powerpoint/2010/main" val="19605098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4</a:t>
            </a:fld>
            <a:endParaRPr lang="en-GB" altLang="en-US"/>
          </a:p>
        </p:txBody>
      </p:sp>
    </p:spTree>
    <p:extLst>
      <p:ext uri="{BB962C8B-B14F-4D97-AF65-F5344CB8AC3E}">
        <p14:creationId xmlns:p14="http://schemas.microsoft.com/office/powerpoint/2010/main" val="28056966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31</a:t>
            </a:fld>
            <a:endParaRPr lang="en-GB" altLang="en-US"/>
          </a:p>
        </p:txBody>
      </p:sp>
    </p:spTree>
    <p:extLst>
      <p:ext uri="{BB962C8B-B14F-4D97-AF65-F5344CB8AC3E}">
        <p14:creationId xmlns:p14="http://schemas.microsoft.com/office/powerpoint/2010/main" val="12749349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32</a:t>
            </a:fld>
            <a:endParaRPr lang="en-GB" altLang="en-US"/>
          </a:p>
        </p:txBody>
      </p:sp>
    </p:spTree>
    <p:extLst>
      <p:ext uri="{BB962C8B-B14F-4D97-AF65-F5344CB8AC3E}">
        <p14:creationId xmlns:p14="http://schemas.microsoft.com/office/powerpoint/2010/main" val="10082118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33</a:t>
            </a:fld>
            <a:endParaRPr lang="en-GB" altLang="en-US"/>
          </a:p>
        </p:txBody>
      </p:sp>
    </p:spTree>
    <p:extLst>
      <p:ext uri="{BB962C8B-B14F-4D97-AF65-F5344CB8AC3E}">
        <p14:creationId xmlns:p14="http://schemas.microsoft.com/office/powerpoint/2010/main" val="35928667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34</a:t>
            </a:fld>
            <a:endParaRPr lang="en-GB" altLang="en-US"/>
          </a:p>
        </p:txBody>
      </p:sp>
    </p:spTree>
    <p:extLst>
      <p:ext uri="{BB962C8B-B14F-4D97-AF65-F5344CB8AC3E}">
        <p14:creationId xmlns:p14="http://schemas.microsoft.com/office/powerpoint/2010/main" val="32770209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35</a:t>
            </a:fld>
            <a:endParaRPr lang="en-GB" altLang="en-US"/>
          </a:p>
        </p:txBody>
      </p:sp>
    </p:spTree>
    <p:extLst>
      <p:ext uri="{BB962C8B-B14F-4D97-AF65-F5344CB8AC3E}">
        <p14:creationId xmlns:p14="http://schemas.microsoft.com/office/powerpoint/2010/main" val="16795529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36</a:t>
            </a:fld>
            <a:endParaRPr lang="en-GB" altLang="en-US"/>
          </a:p>
        </p:txBody>
      </p:sp>
    </p:spTree>
    <p:extLst>
      <p:ext uri="{BB962C8B-B14F-4D97-AF65-F5344CB8AC3E}">
        <p14:creationId xmlns:p14="http://schemas.microsoft.com/office/powerpoint/2010/main" val="37253177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37</a:t>
            </a:fld>
            <a:endParaRPr lang="en-GB" altLang="en-US"/>
          </a:p>
        </p:txBody>
      </p:sp>
    </p:spTree>
    <p:extLst>
      <p:ext uri="{BB962C8B-B14F-4D97-AF65-F5344CB8AC3E}">
        <p14:creationId xmlns:p14="http://schemas.microsoft.com/office/powerpoint/2010/main" val="2662198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38</a:t>
            </a:fld>
            <a:endParaRPr lang="en-GB" altLang="en-US"/>
          </a:p>
        </p:txBody>
      </p:sp>
    </p:spTree>
    <p:extLst>
      <p:ext uri="{BB962C8B-B14F-4D97-AF65-F5344CB8AC3E}">
        <p14:creationId xmlns:p14="http://schemas.microsoft.com/office/powerpoint/2010/main" val="14160265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39</a:t>
            </a:fld>
            <a:endParaRPr lang="en-GB" altLang="en-US"/>
          </a:p>
        </p:txBody>
      </p:sp>
    </p:spTree>
    <p:extLst>
      <p:ext uri="{BB962C8B-B14F-4D97-AF65-F5344CB8AC3E}">
        <p14:creationId xmlns:p14="http://schemas.microsoft.com/office/powerpoint/2010/main" val="18876487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40</a:t>
            </a:fld>
            <a:endParaRPr lang="en-GB" altLang="en-US"/>
          </a:p>
        </p:txBody>
      </p:sp>
    </p:spTree>
    <p:extLst>
      <p:ext uri="{BB962C8B-B14F-4D97-AF65-F5344CB8AC3E}">
        <p14:creationId xmlns:p14="http://schemas.microsoft.com/office/powerpoint/2010/main" val="4064401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5</a:t>
            </a:fld>
            <a:endParaRPr lang="en-GB" altLang="en-US"/>
          </a:p>
        </p:txBody>
      </p:sp>
    </p:spTree>
    <p:extLst>
      <p:ext uri="{BB962C8B-B14F-4D97-AF65-F5344CB8AC3E}">
        <p14:creationId xmlns:p14="http://schemas.microsoft.com/office/powerpoint/2010/main" val="24337213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41</a:t>
            </a:fld>
            <a:endParaRPr lang="en-GB" altLang="en-US"/>
          </a:p>
        </p:txBody>
      </p:sp>
    </p:spTree>
    <p:extLst>
      <p:ext uri="{BB962C8B-B14F-4D97-AF65-F5344CB8AC3E}">
        <p14:creationId xmlns:p14="http://schemas.microsoft.com/office/powerpoint/2010/main" val="425937686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42</a:t>
            </a:fld>
            <a:endParaRPr lang="en-GB" altLang="en-US"/>
          </a:p>
        </p:txBody>
      </p:sp>
    </p:spTree>
    <p:extLst>
      <p:ext uri="{BB962C8B-B14F-4D97-AF65-F5344CB8AC3E}">
        <p14:creationId xmlns:p14="http://schemas.microsoft.com/office/powerpoint/2010/main" val="172261389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43</a:t>
            </a:fld>
            <a:endParaRPr lang="en-GB" altLang="en-US"/>
          </a:p>
        </p:txBody>
      </p:sp>
    </p:spTree>
    <p:extLst>
      <p:ext uri="{BB962C8B-B14F-4D97-AF65-F5344CB8AC3E}">
        <p14:creationId xmlns:p14="http://schemas.microsoft.com/office/powerpoint/2010/main" val="234380636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44</a:t>
            </a:fld>
            <a:endParaRPr lang="en-GB" altLang="en-US"/>
          </a:p>
        </p:txBody>
      </p:sp>
    </p:spTree>
    <p:extLst>
      <p:ext uri="{BB962C8B-B14F-4D97-AF65-F5344CB8AC3E}">
        <p14:creationId xmlns:p14="http://schemas.microsoft.com/office/powerpoint/2010/main" val="36580246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45</a:t>
            </a:fld>
            <a:endParaRPr lang="en-GB" altLang="en-US"/>
          </a:p>
        </p:txBody>
      </p:sp>
    </p:spTree>
    <p:extLst>
      <p:ext uri="{BB962C8B-B14F-4D97-AF65-F5344CB8AC3E}">
        <p14:creationId xmlns:p14="http://schemas.microsoft.com/office/powerpoint/2010/main" val="31581112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46</a:t>
            </a:fld>
            <a:endParaRPr lang="en-GB" altLang="en-US"/>
          </a:p>
        </p:txBody>
      </p:sp>
    </p:spTree>
    <p:extLst>
      <p:ext uri="{BB962C8B-B14F-4D97-AF65-F5344CB8AC3E}">
        <p14:creationId xmlns:p14="http://schemas.microsoft.com/office/powerpoint/2010/main" val="62854135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47</a:t>
            </a:fld>
            <a:endParaRPr lang="en-GB" altLang="en-US"/>
          </a:p>
        </p:txBody>
      </p:sp>
    </p:spTree>
    <p:extLst>
      <p:ext uri="{BB962C8B-B14F-4D97-AF65-F5344CB8AC3E}">
        <p14:creationId xmlns:p14="http://schemas.microsoft.com/office/powerpoint/2010/main" val="70466441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48</a:t>
            </a:fld>
            <a:endParaRPr lang="en-GB" altLang="en-US"/>
          </a:p>
        </p:txBody>
      </p:sp>
    </p:spTree>
    <p:extLst>
      <p:ext uri="{BB962C8B-B14F-4D97-AF65-F5344CB8AC3E}">
        <p14:creationId xmlns:p14="http://schemas.microsoft.com/office/powerpoint/2010/main" val="213399965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49</a:t>
            </a:fld>
            <a:endParaRPr lang="en-GB" altLang="en-US"/>
          </a:p>
        </p:txBody>
      </p:sp>
    </p:spTree>
    <p:extLst>
      <p:ext uri="{BB962C8B-B14F-4D97-AF65-F5344CB8AC3E}">
        <p14:creationId xmlns:p14="http://schemas.microsoft.com/office/powerpoint/2010/main" val="259946966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50</a:t>
            </a:fld>
            <a:endParaRPr lang="en-GB" altLang="en-US"/>
          </a:p>
        </p:txBody>
      </p:sp>
    </p:spTree>
    <p:extLst>
      <p:ext uri="{BB962C8B-B14F-4D97-AF65-F5344CB8AC3E}">
        <p14:creationId xmlns:p14="http://schemas.microsoft.com/office/powerpoint/2010/main" val="18029695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6</a:t>
            </a:fld>
            <a:endParaRPr lang="en-GB" altLang="en-US"/>
          </a:p>
        </p:txBody>
      </p:sp>
    </p:spTree>
    <p:extLst>
      <p:ext uri="{BB962C8B-B14F-4D97-AF65-F5344CB8AC3E}">
        <p14:creationId xmlns:p14="http://schemas.microsoft.com/office/powerpoint/2010/main" val="353425067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51</a:t>
            </a:fld>
            <a:endParaRPr lang="en-GB" altLang="en-US"/>
          </a:p>
        </p:txBody>
      </p:sp>
    </p:spTree>
    <p:extLst>
      <p:ext uri="{BB962C8B-B14F-4D97-AF65-F5344CB8AC3E}">
        <p14:creationId xmlns:p14="http://schemas.microsoft.com/office/powerpoint/2010/main" val="168207726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52</a:t>
            </a:fld>
            <a:endParaRPr lang="en-GB" altLang="en-US"/>
          </a:p>
        </p:txBody>
      </p:sp>
    </p:spTree>
    <p:extLst>
      <p:ext uri="{BB962C8B-B14F-4D97-AF65-F5344CB8AC3E}">
        <p14:creationId xmlns:p14="http://schemas.microsoft.com/office/powerpoint/2010/main" val="254391149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53</a:t>
            </a:fld>
            <a:endParaRPr lang="en-GB" altLang="en-US"/>
          </a:p>
        </p:txBody>
      </p:sp>
    </p:spTree>
    <p:extLst>
      <p:ext uri="{BB962C8B-B14F-4D97-AF65-F5344CB8AC3E}">
        <p14:creationId xmlns:p14="http://schemas.microsoft.com/office/powerpoint/2010/main" val="98158437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54</a:t>
            </a:fld>
            <a:endParaRPr lang="en-GB" altLang="en-US"/>
          </a:p>
        </p:txBody>
      </p:sp>
    </p:spTree>
    <p:extLst>
      <p:ext uri="{BB962C8B-B14F-4D97-AF65-F5344CB8AC3E}">
        <p14:creationId xmlns:p14="http://schemas.microsoft.com/office/powerpoint/2010/main" val="347046772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55</a:t>
            </a:fld>
            <a:endParaRPr lang="en-GB" altLang="en-US"/>
          </a:p>
        </p:txBody>
      </p:sp>
    </p:spTree>
    <p:extLst>
      <p:ext uri="{BB962C8B-B14F-4D97-AF65-F5344CB8AC3E}">
        <p14:creationId xmlns:p14="http://schemas.microsoft.com/office/powerpoint/2010/main" val="308213618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56</a:t>
            </a:fld>
            <a:endParaRPr lang="en-GB" altLang="en-US"/>
          </a:p>
        </p:txBody>
      </p:sp>
    </p:spTree>
    <p:extLst>
      <p:ext uri="{BB962C8B-B14F-4D97-AF65-F5344CB8AC3E}">
        <p14:creationId xmlns:p14="http://schemas.microsoft.com/office/powerpoint/2010/main" val="100605588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57</a:t>
            </a:fld>
            <a:endParaRPr lang="en-GB" altLang="en-US"/>
          </a:p>
        </p:txBody>
      </p:sp>
    </p:spTree>
    <p:extLst>
      <p:ext uri="{BB962C8B-B14F-4D97-AF65-F5344CB8AC3E}">
        <p14:creationId xmlns:p14="http://schemas.microsoft.com/office/powerpoint/2010/main" val="25981122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58</a:t>
            </a:fld>
            <a:endParaRPr lang="en-GB" altLang="en-US"/>
          </a:p>
        </p:txBody>
      </p:sp>
    </p:spTree>
    <p:extLst>
      <p:ext uri="{BB962C8B-B14F-4D97-AF65-F5344CB8AC3E}">
        <p14:creationId xmlns:p14="http://schemas.microsoft.com/office/powerpoint/2010/main" val="281236924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59</a:t>
            </a:fld>
            <a:endParaRPr lang="en-GB" altLang="en-US"/>
          </a:p>
        </p:txBody>
      </p:sp>
    </p:spTree>
    <p:extLst>
      <p:ext uri="{BB962C8B-B14F-4D97-AF65-F5344CB8AC3E}">
        <p14:creationId xmlns:p14="http://schemas.microsoft.com/office/powerpoint/2010/main" val="306411278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60</a:t>
            </a:fld>
            <a:endParaRPr lang="en-GB" altLang="en-US"/>
          </a:p>
        </p:txBody>
      </p:sp>
    </p:spTree>
    <p:extLst>
      <p:ext uri="{BB962C8B-B14F-4D97-AF65-F5344CB8AC3E}">
        <p14:creationId xmlns:p14="http://schemas.microsoft.com/office/powerpoint/2010/main" val="38695502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7</a:t>
            </a:fld>
            <a:endParaRPr lang="en-GB" altLang="en-US"/>
          </a:p>
        </p:txBody>
      </p:sp>
    </p:spTree>
    <p:extLst>
      <p:ext uri="{BB962C8B-B14F-4D97-AF65-F5344CB8AC3E}">
        <p14:creationId xmlns:p14="http://schemas.microsoft.com/office/powerpoint/2010/main" val="23499390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61</a:t>
            </a:fld>
            <a:endParaRPr lang="en-GB" altLang="en-US"/>
          </a:p>
        </p:txBody>
      </p:sp>
    </p:spTree>
    <p:extLst>
      <p:ext uri="{BB962C8B-B14F-4D97-AF65-F5344CB8AC3E}">
        <p14:creationId xmlns:p14="http://schemas.microsoft.com/office/powerpoint/2010/main" val="230202207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62</a:t>
            </a:fld>
            <a:endParaRPr lang="en-GB" altLang="en-US"/>
          </a:p>
        </p:txBody>
      </p:sp>
    </p:spTree>
    <p:extLst>
      <p:ext uri="{BB962C8B-B14F-4D97-AF65-F5344CB8AC3E}">
        <p14:creationId xmlns:p14="http://schemas.microsoft.com/office/powerpoint/2010/main" val="210801025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63</a:t>
            </a:fld>
            <a:endParaRPr lang="en-GB" altLang="en-US"/>
          </a:p>
        </p:txBody>
      </p:sp>
    </p:spTree>
    <p:extLst>
      <p:ext uri="{BB962C8B-B14F-4D97-AF65-F5344CB8AC3E}">
        <p14:creationId xmlns:p14="http://schemas.microsoft.com/office/powerpoint/2010/main" val="141838688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64</a:t>
            </a:fld>
            <a:endParaRPr lang="en-GB" altLang="en-US"/>
          </a:p>
        </p:txBody>
      </p:sp>
    </p:spTree>
    <p:extLst>
      <p:ext uri="{BB962C8B-B14F-4D97-AF65-F5344CB8AC3E}">
        <p14:creationId xmlns:p14="http://schemas.microsoft.com/office/powerpoint/2010/main" val="159559606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65</a:t>
            </a:fld>
            <a:endParaRPr lang="en-GB" altLang="en-US"/>
          </a:p>
        </p:txBody>
      </p:sp>
    </p:spTree>
    <p:extLst>
      <p:ext uri="{BB962C8B-B14F-4D97-AF65-F5344CB8AC3E}">
        <p14:creationId xmlns:p14="http://schemas.microsoft.com/office/powerpoint/2010/main" val="280636543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66</a:t>
            </a:fld>
            <a:endParaRPr lang="en-GB" altLang="en-US"/>
          </a:p>
        </p:txBody>
      </p:sp>
    </p:spTree>
    <p:extLst>
      <p:ext uri="{BB962C8B-B14F-4D97-AF65-F5344CB8AC3E}">
        <p14:creationId xmlns:p14="http://schemas.microsoft.com/office/powerpoint/2010/main" val="179479192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67</a:t>
            </a:fld>
            <a:endParaRPr lang="en-GB" altLang="en-US"/>
          </a:p>
        </p:txBody>
      </p:sp>
    </p:spTree>
    <p:extLst>
      <p:ext uri="{BB962C8B-B14F-4D97-AF65-F5344CB8AC3E}">
        <p14:creationId xmlns:p14="http://schemas.microsoft.com/office/powerpoint/2010/main" val="31696283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68</a:t>
            </a:fld>
            <a:endParaRPr lang="en-GB" altLang="en-US"/>
          </a:p>
        </p:txBody>
      </p:sp>
    </p:spTree>
    <p:extLst>
      <p:ext uri="{BB962C8B-B14F-4D97-AF65-F5344CB8AC3E}">
        <p14:creationId xmlns:p14="http://schemas.microsoft.com/office/powerpoint/2010/main" val="5373810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69</a:t>
            </a:fld>
            <a:endParaRPr lang="en-GB" altLang="en-US"/>
          </a:p>
        </p:txBody>
      </p:sp>
    </p:spTree>
    <p:extLst>
      <p:ext uri="{BB962C8B-B14F-4D97-AF65-F5344CB8AC3E}">
        <p14:creationId xmlns:p14="http://schemas.microsoft.com/office/powerpoint/2010/main" val="173728865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70</a:t>
            </a:fld>
            <a:endParaRPr lang="en-GB" altLang="en-US"/>
          </a:p>
        </p:txBody>
      </p:sp>
    </p:spTree>
    <p:extLst>
      <p:ext uri="{BB962C8B-B14F-4D97-AF65-F5344CB8AC3E}">
        <p14:creationId xmlns:p14="http://schemas.microsoft.com/office/powerpoint/2010/main" val="18097031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8</a:t>
            </a:fld>
            <a:endParaRPr lang="en-GB" altLang="en-US"/>
          </a:p>
        </p:txBody>
      </p:sp>
    </p:spTree>
    <p:extLst>
      <p:ext uri="{BB962C8B-B14F-4D97-AF65-F5344CB8AC3E}">
        <p14:creationId xmlns:p14="http://schemas.microsoft.com/office/powerpoint/2010/main" val="420294069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71</a:t>
            </a:fld>
            <a:endParaRPr lang="en-GB" altLang="en-US"/>
          </a:p>
        </p:txBody>
      </p:sp>
    </p:spTree>
    <p:extLst>
      <p:ext uri="{BB962C8B-B14F-4D97-AF65-F5344CB8AC3E}">
        <p14:creationId xmlns:p14="http://schemas.microsoft.com/office/powerpoint/2010/main" val="428091336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72</a:t>
            </a:fld>
            <a:endParaRPr lang="en-GB" altLang="en-US"/>
          </a:p>
        </p:txBody>
      </p:sp>
    </p:spTree>
    <p:extLst>
      <p:ext uri="{BB962C8B-B14F-4D97-AF65-F5344CB8AC3E}">
        <p14:creationId xmlns:p14="http://schemas.microsoft.com/office/powerpoint/2010/main" val="236329984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73</a:t>
            </a:fld>
            <a:endParaRPr lang="en-GB" altLang="en-US"/>
          </a:p>
        </p:txBody>
      </p:sp>
    </p:spTree>
    <p:extLst>
      <p:ext uri="{BB962C8B-B14F-4D97-AF65-F5344CB8AC3E}">
        <p14:creationId xmlns:p14="http://schemas.microsoft.com/office/powerpoint/2010/main" val="416616650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74</a:t>
            </a:fld>
            <a:endParaRPr lang="en-GB" altLang="en-US"/>
          </a:p>
        </p:txBody>
      </p:sp>
    </p:spTree>
    <p:extLst>
      <p:ext uri="{BB962C8B-B14F-4D97-AF65-F5344CB8AC3E}">
        <p14:creationId xmlns:p14="http://schemas.microsoft.com/office/powerpoint/2010/main" val="216143752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75</a:t>
            </a:fld>
            <a:endParaRPr lang="en-GB" altLang="en-US"/>
          </a:p>
        </p:txBody>
      </p:sp>
    </p:spTree>
    <p:extLst>
      <p:ext uri="{BB962C8B-B14F-4D97-AF65-F5344CB8AC3E}">
        <p14:creationId xmlns:p14="http://schemas.microsoft.com/office/powerpoint/2010/main" val="258247072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76</a:t>
            </a:fld>
            <a:endParaRPr lang="en-GB" altLang="en-US"/>
          </a:p>
        </p:txBody>
      </p:sp>
    </p:spTree>
    <p:extLst>
      <p:ext uri="{BB962C8B-B14F-4D97-AF65-F5344CB8AC3E}">
        <p14:creationId xmlns:p14="http://schemas.microsoft.com/office/powerpoint/2010/main" val="151904774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77</a:t>
            </a:fld>
            <a:endParaRPr lang="en-GB" altLang="en-US"/>
          </a:p>
        </p:txBody>
      </p:sp>
    </p:spTree>
    <p:extLst>
      <p:ext uri="{BB962C8B-B14F-4D97-AF65-F5344CB8AC3E}">
        <p14:creationId xmlns:p14="http://schemas.microsoft.com/office/powerpoint/2010/main" val="180695686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78</a:t>
            </a:fld>
            <a:endParaRPr lang="en-GB" altLang="en-US"/>
          </a:p>
        </p:txBody>
      </p:sp>
    </p:spTree>
    <p:extLst>
      <p:ext uri="{BB962C8B-B14F-4D97-AF65-F5344CB8AC3E}">
        <p14:creationId xmlns:p14="http://schemas.microsoft.com/office/powerpoint/2010/main" val="312576922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79</a:t>
            </a:fld>
            <a:endParaRPr lang="en-GB" altLang="en-US"/>
          </a:p>
        </p:txBody>
      </p:sp>
    </p:spTree>
    <p:extLst>
      <p:ext uri="{BB962C8B-B14F-4D97-AF65-F5344CB8AC3E}">
        <p14:creationId xmlns:p14="http://schemas.microsoft.com/office/powerpoint/2010/main" val="284723862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80</a:t>
            </a:fld>
            <a:endParaRPr lang="en-GB" altLang="en-US"/>
          </a:p>
        </p:txBody>
      </p:sp>
    </p:spTree>
    <p:extLst>
      <p:ext uri="{BB962C8B-B14F-4D97-AF65-F5344CB8AC3E}">
        <p14:creationId xmlns:p14="http://schemas.microsoft.com/office/powerpoint/2010/main" val="3500225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9</a:t>
            </a:fld>
            <a:endParaRPr lang="en-GB" altLang="en-US"/>
          </a:p>
        </p:txBody>
      </p:sp>
    </p:spTree>
    <p:extLst>
      <p:ext uri="{BB962C8B-B14F-4D97-AF65-F5344CB8AC3E}">
        <p14:creationId xmlns:p14="http://schemas.microsoft.com/office/powerpoint/2010/main" val="37043965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81</a:t>
            </a:fld>
            <a:endParaRPr lang="en-GB" altLang="en-US"/>
          </a:p>
        </p:txBody>
      </p:sp>
    </p:spTree>
    <p:extLst>
      <p:ext uri="{BB962C8B-B14F-4D97-AF65-F5344CB8AC3E}">
        <p14:creationId xmlns:p14="http://schemas.microsoft.com/office/powerpoint/2010/main" val="106064082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82</a:t>
            </a:fld>
            <a:endParaRPr lang="en-GB" altLang="en-US"/>
          </a:p>
        </p:txBody>
      </p:sp>
    </p:spTree>
    <p:extLst>
      <p:ext uri="{BB962C8B-B14F-4D97-AF65-F5344CB8AC3E}">
        <p14:creationId xmlns:p14="http://schemas.microsoft.com/office/powerpoint/2010/main" val="162087876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83</a:t>
            </a:fld>
            <a:endParaRPr lang="en-GB" altLang="en-US"/>
          </a:p>
        </p:txBody>
      </p:sp>
    </p:spTree>
    <p:extLst>
      <p:ext uri="{BB962C8B-B14F-4D97-AF65-F5344CB8AC3E}">
        <p14:creationId xmlns:p14="http://schemas.microsoft.com/office/powerpoint/2010/main" val="60522573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84</a:t>
            </a:fld>
            <a:endParaRPr lang="en-GB" altLang="en-US"/>
          </a:p>
        </p:txBody>
      </p:sp>
    </p:spTree>
    <p:extLst>
      <p:ext uri="{BB962C8B-B14F-4D97-AF65-F5344CB8AC3E}">
        <p14:creationId xmlns:p14="http://schemas.microsoft.com/office/powerpoint/2010/main" val="406568888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85</a:t>
            </a:fld>
            <a:endParaRPr lang="en-GB" altLang="en-US"/>
          </a:p>
        </p:txBody>
      </p:sp>
    </p:spTree>
    <p:extLst>
      <p:ext uri="{BB962C8B-B14F-4D97-AF65-F5344CB8AC3E}">
        <p14:creationId xmlns:p14="http://schemas.microsoft.com/office/powerpoint/2010/main" val="51796932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86</a:t>
            </a:fld>
            <a:endParaRPr lang="en-GB" altLang="en-US"/>
          </a:p>
        </p:txBody>
      </p:sp>
    </p:spTree>
    <p:extLst>
      <p:ext uri="{BB962C8B-B14F-4D97-AF65-F5344CB8AC3E}">
        <p14:creationId xmlns:p14="http://schemas.microsoft.com/office/powerpoint/2010/main" val="28723871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87</a:t>
            </a:fld>
            <a:endParaRPr lang="en-GB" altLang="en-US"/>
          </a:p>
        </p:txBody>
      </p:sp>
    </p:spTree>
    <p:extLst>
      <p:ext uri="{BB962C8B-B14F-4D97-AF65-F5344CB8AC3E}">
        <p14:creationId xmlns:p14="http://schemas.microsoft.com/office/powerpoint/2010/main" val="614642958"/>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88</a:t>
            </a:fld>
            <a:endParaRPr lang="en-GB" altLang="en-US"/>
          </a:p>
        </p:txBody>
      </p:sp>
    </p:spTree>
    <p:extLst>
      <p:ext uri="{BB962C8B-B14F-4D97-AF65-F5344CB8AC3E}">
        <p14:creationId xmlns:p14="http://schemas.microsoft.com/office/powerpoint/2010/main" val="230060166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89</a:t>
            </a:fld>
            <a:endParaRPr lang="en-GB" altLang="en-US"/>
          </a:p>
        </p:txBody>
      </p:sp>
    </p:spTree>
    <p:extLst>
      <p:ext uri="{BB962C8B-B14F-4D97-AF65-F5344CB8AC3E}">
        <p14:creationId xmlns:p14="http://schemas.microsoft.com/office/powerpoint/2010/main" val="350718176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90</a:t>
            </a:fld>
            <a:endParaRPr lang="en-GB" altLang="en-US"/>
          </a:p>
        </p:txBody>
      </p:sp>
    </p:spTree>
    <p:extLst>
      <p:ext uri="{BB962C8B-B14F-4D97-AF65-F5344CB8AC3E}">
        <p14:creationId xmlns:p14="http://schemas.microsoft.com/office/powerpoint/2010/main" val="41765884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10</a:t>
            </a:fld>
            <a:endParaRPr lang="en-GB" altLang="en-US"/>
          </a:p>
        </p:txBody>
      </p:sp>
    </p:spTree>
    <p:extLst>
      <p:ext uri="{BB962C8B-B14F-4D97-AF65-F5344CB8AC3E}">
        <p14:creationId xmlns:p14="http://schemas.microsoft.com/office/powerpoint/2010/main" val="120648489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91</a:t>
            </a:fld>
            <a:endParaRPr lang="en-GB" altLang="en-US"/>
          </a:p>
        </p:txBody>
      </p:sp>
    </p:spTree>
    <p:extLst>
      <p:ext uri="{BB962C8B-B14F-4D97-AF65-F5344CB8AC3E}">
        <p14:creationId xmlns:p14="http://schemas.microsoft.com/office/powerpoint/2010/main" val="249288110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92</a:t>
            </a:fld>
            <a:endParaRPr lang="en-GB" altLang="en-US"/>
          </a:p>
        </p:txBody>
      </p:sp>
    </p:spTree>
    <p:extLst>
      <p:ext uri="{BB962C8B-B14F-4D97-AF65-F5344CB8AC3E}">
        <p14:creationId xmlns:p14="http://schemas.microsoft.com/office/powerpoint/2010/main" val="45122408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93</a:t>
            </a:fld>
            <a:endParaRPr lang="en-GB" altLang="en-US"/>
          </a:p>
        </p:txBody>
      </p:sp>
    </p:spTree>
    <p:extLst>
      <p:ext uri="{BB962C8B-B14F-4D97-AF65-F5344CB8AC3E}">
        <p14:creationId xmlns:p14="http://schemas.microsoft.com/office/powerpoint/2010/main" val="165467536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94</a:t>
            </a:fld>
            <a:endParaRPr lang="en-GB" altLang="en-US"/>
          </a:p>
        </p:txBody>
      </p:sp>
    </p:spTree>
    <p:extLst>
      <p:ext uri="{BB962C8B-B14F-4D97-AF65-F5344CB8AC3E}">
        <p14:creationId xmlns:p14="http://schemas.microsoft.com/office/powerpoint/2010/main" val="149450987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95</a:t>
            </a:fld>
            <a:endParaRPr lang="en-GB" altLang="en-US"/>
          </a:p>
        </p:txBody>
      </p:sp>
    </p:spTree>
    <p:extLst>
      <p:ext uri="{BB962C8B-B14F-4D97-AF65-F5344CB8AC3E}">
        <p14:creationId xmlns:p14="http://schemas.microsoft.com/office/powerpoint/2010/main" val="268163195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96</a:t>
            </a:fld>
            <a:endParaRPr lang="en-GB" altLang="en-US"/>
          </a:p>
        </p:txBody>
      </p:sp>
    </p:spTree>
    <p:extLst>
      <p:ext uri="{BB962C8B-B14F-4D97-AF65-F5344CB8AC3E}">
        <p14:creationId xmlns:p14="http://schemas.microsoft.com/office/powerpoint/2010/main" val="124810353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97</a:t>
            </a:fld>
            <a:endParaRPr lang="en-GB" altLang="en-US"/>
          </a:p>
        </p:txBody>
      </p:sp>
    </p:spTree>
    <p:extLst>
      <p:ext uri="{BB962C8B-B14F-4D97-AF65-F5344CB8AC3E}">
        <p14:creationId xmlns:p14="http://schemas.microsoft.com/office/powerpoint/2010/main" val="32914104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98</a:t>
            </a:fld>
            <a:endParaRPr lang="en-GB" altLang="en-US"/>
          </a:p>
        </p:txBody>
      </p:sp>
    </p:spTree>
    <p:extLst>
      <p:ext uri="{BB962C8B-B14F-4D97-AF65-F5344CB8AC3E}">
        <p14:creationId xmlns:p14="http://schemas.microsoft.com/office/powerpoint/2010/main" val="248189362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99</a:t>
            </a:fld>
            <a:endParaRPr lang="en-GB" altLang="en-US"/>
          </a:p>
        </p:txBody>
      </p:sp>
    </p:spTree>
    <p:extLst>
      <p:ext uri="{BB962C8B-B14F-4D97-AF65-F5344CB8AC3E}">
        <p14:creationId xmlns:p14="http://schemas.microsoft.com/office/powerpoint/2010/main" val="3023191661"/>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3D661AB-A706-9B48-B87B-9D5120D97175}" type="slidenum">
              <a:rPr lang="en-GB" altLang="en-US" smtClean="0"/>
              <a:pPr>
                <a:defRPr/>
              </a:pPr>
              <a:t>100</a:t>
            </a:fld>
            <a:endParaRPr lang="en-GB" altLang="en-US"/>
          </a:p>
        </p:txBody>
      </p:sp>
    </p:spTree>
    <p:extLst>
      <p:ext uri="{BB962C8B-B14F-4D97-AF65-F5344CB8AC3E}">
        <p14:creationId xmlns:p14="http://schemas.microsoft.com/office/powerpoint/2010/main" val="7502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GB"/>
          </a:p>
        </p:txBody>
      </p:sp>
      <p:sp>
        <p:nvSpPr>
          <p:cNvPr id="4" name="Rectangle 4">
            <a:extLst>
              <a:ext uri="{FF2B5EF4-FFF2-40B4-BE49-F238E27FC236}">
                <a16:creationId xmlns:a16="http://schemas.microsoft.com/office/drawing/2014/main" id="{C5B53916-1D67-5B4D-9996-C3D12EE5DC17}"/>
              </a:ext>
            </a:extLst>
          </p:cNvPr>
          <p:cNvSpPr>
            <a:spLocks noGrp="1" noChangeArrowheads="1"/>
          </p:cNvSpPr>
          <p:nvPr>
            <p:ph type="dt" sz="half" idx="10"/>
          </p:nvPr>
        </p:nvSpPr>
        <p:spPr>
          <a:ln/>
        </p:spPr>
        <p:txBody>
          <a:bodyPr/>
          <a:lstStyle>
            <a:lvl1pPr>
              <a:defRPr/>
            </a:lvl1pPr>
          </a:lstStyle>
          <a:p>
            <a:pPr>
              <a:defRPr/>
            </a:pPr>
            <a:fld id="{17F8E05B-14A7-D247-B233-AEA158F47259}" type="datetime1">
              <a:rPr lang="en-US" smtClean="0"/>
              <a:t>11/16/22</a:t>
            </a:fld>
            <a:endParaRPr lang="en-GB"/>
          </a:p>
        </p:txBody>
      </p:sp>
      <p:sp>
        <p:nvSpPr>
          <p:cNvPr id="5" name="Rectangle 5">
            <a:extLst>
              <a:ext uri="{FF2B5EF4-FFF2-40B4-BE49-F238E27FC236}">
                <a16:creationId xmlns:a16="http://schemas.microsoft.com/office/drawing/2014/main" id="{D781E234-2BD7-1245-9AA8-BEC72724EECC}"/>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6" name="Rectangle 6">
            <a:extLst>
              <a:ext uri="{FF2B5EF4-FFF2-40B4-BE49-F238E27FC236}">
                <a16:creationId xmlns:a16="http://schemas.microsoft.com/office/drawing/2014/main" id="{028616CF-1487-C948-90A5-6CC49DEAD47C}"/>
              </a:ext>
            </a:extLst>
          </p:cNvPr>
          <p:cNvSpPr>
            <a:spLocks noGrp="1" noChangeArrowheads="1"/>
          </p:cNvSpPr>
          <p:nvPr>
            <p:ph type="sldNum" sz="quarter" idx="12"/>
          </p:nvPr>
        </p:nvSpPr>
        <p:spPr>
          <a:ln/>
        </p:spPr>
        <p:txBody>
          <a:bodyPr/>
          <a:lstStyle>
            <a:lvl1pPr>
              <a:defRPr/>
            </a:lvl1pPr>
          </a:lstStyle>
          <a:p>
            <a:pPr>
              <a:defRPr/>
            </a:pPr>
            <a:fld id="{78213F40-AFF4-A04D-8BDA-6EBFACFEEC26}" type="slidenum">
              <a:rPr lang="en-GB" altLang="en-US"/>
              <a:pPr>
                <a:defRPr/>
              </a:pPr>
              <a:t>‹#›</a:t>
            </a:fld>
            <a:endParaRPr lang="en-GB" altLang="en-US"/>
          </a:p>
        </p:txBody>
      </p:sp>
    </p:spTree>
    <p:extLst>
      <p:ext uri="{BB962C8B-B14F-4D97-AF65-F5344CB8AC3E}">
        <p14:creationId xmlns:p14="http://schemas.microsoft.com/office/powerpoint/2010/main" val="78478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6836E2F1-FA2F-EF48-B52F-2055324CC1DD}"/>
              </a:ext>
            </a:extLst>
          </p:cNvPr>
          <p:cNvSpPr>
            <a:spLocks noGrp="1" noChangeArrowheads="1"/>
          </p:cNvSpPr>
          <p:nvPr>
            <p:ph type="dt" sz="half" idx="10"/>
          </p:nvPr>
        </p:nvSpPr>
        <p:spPr>
          <a:ln/>
        </p:spPr>
        <p:txBody>
          <a:bodyPr/>
          <a:lstStyle>
            <a:lvl1pPr>
              <a:defRPr/>
            </a:lvl1pPr>
          </a:lstStyle>
          <a:p>
            <a:pPr>
              <a:defRPr/>
            </a:pPr>
            <a:fld id="{C28AD2CC-0BB7-7149-B2C5-B0415F90F867}" type="datetime1">
              <a:rPr lang="en-US" smtClean="0"/>
              <a:t>11/16/22</a:t>
            </a:fld>
            <a:endParaRPr lang="en-GB"/>
          </a:p>
        </p:txBody>
      </p:sp>
      <p:sp>
        <p:nvSpPr>
          <p:cNvPr id="5" name="Rectangle 5">
            <a:extLst>
              <a:ext uri="{FF2B5EF4-FFF2-40B4-BE49-F238E27FC236}">
                <a16:creationId xmlns:a16="http://schemas.microsoft.com/office/drawing/2014/main" id="{E1CAC7D4-1911-684B-9F67-CC35E5555437}"/>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6" name="Rectangle 6">
            <a:extLst>
              <a:ext uri="{FF2B5EF4-FFF2-40B4-BE49-F238E27FC236}">
                <a16:creationId xmlns:a16="http://schemas.microsoft.com/office/drawing/2014/main" id="{25458BB5-B5FE-F148-88D5-3316CCEDCCD6}"/>
              </a:ext>
            </a:extLst>
          </p:cNvPr>
          <p:cNvSpPr>
            <a:spLocks noGrp="1" noChangeArrowheads="1"/>
          </p:cNvSpPr>
          <p:nvPr>
            <p:ph type="sldNum" sz="quarter" idx="12"/>
          </p:nvPr>
        </p:nvSpPr>
        <p:spPr>
          <a:ln/>
        </p:spPr>
        <p:txBody>
          <a:bodyPr/>
          <a:lstStyle>
            <a:lvl1pPr>
              <a:defRPr/>
            </a:lvl1pPr>
          </a:lstStyle>
          <a:p>
            <a:pPr>
              <a:defRPr/>
            </a:pPr>
            <a:fld id="{6C377807-24B9-D149-BFE0-E2146A527806}" type="slidenum">
              <a:rPr lang="en-GB" altLang="en-US"/>
              <a:pPr>
                <a:defRPr/>
              </a:pPr>
              <a:t>‹#›</a:t>
            </a:fld>
            <a:endParaRPr lang="en-GB" altLang="en-US"/>
          </a:p>
        </p:txBody>
      </p:sp>
    </p:spTree>
    <p:extLst>
      <p:ext uri="{BB962C8B-B14F-4D97-AF65-F5344CB8AC3E}">
        <p14:creationId xmlns:p14="http://schemas.microsoft.com/office/powerpoint/2010/main" val="28810424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ACC31AB7-0983-9E4D-9F42-41D7A187F7E3}"/>
              </a:ext>
            </a:extLst>
          </p:cNvPr>
          <p:cNvSpPr>
            <a:spLocks noGrp="1" noChangeArrowheads="1"/>
          </p:cNvSpPr>
          <p:nvPr>
            <p:ph type="dt" sz="half" idx="10"/>
          </p:nvPr>
        </p:nvSpPr>
        <p:spPr>
          <a:ln/>
        </p:spPr>
        <p:txBody>
          <a:bodyPr/>
          <a:lstStyle>
            <a:lvl1pPr>
              <a:defRPr/>
            </a:lvl1pPr>
          </a:lstStyle>
          <a:p>
            <a:pPr>
              <a:defRPr/>
            </a:pPr>
            <a:fld id="{2DEF56AE-18E5-0041-8519-94ED3CFCDBE5}" type="datetime1">
              <a:rPr lang="en-US" smtClean="0"/>
              <a:t>11/16/22</a:t>
            </a:fld>
            <a:endParaRPr lang="en-GB"/>
          </a:p>
        </p:txBody>
      </p:sp>
      <p:sp>
        <p:nvSpPr>
          <p:cNvPr id="5" name="Rectangle 5">
            <a:extLst>
              <a:ext uri="{FF2B5EF4-FFF2-40B4-BE49-F238E27FC236}">
                <a16:creationId xmlns:a16="http://schemas.microsoft.com/office/drawing/2014/main" id="{C4DEB1A2-BF3C-8C4A-969C-CDD367DB1C48}"/>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6" name="Rectangle 6">
            <a:extLst>
              <a:ext uri="{FF2B5EF4-FFF2-40B4-BE49-F238E27FC236}">
                <a16:creationId xmlns:a16="http://schemas.microsoft.com/office/drawing/2014/main" id="{4BE744BD-46C7-3848-BAAE-FA28821225EC}"/>
              </a:ext>
            </a:extLst>
          </p:cNvPr>
          <p:cNvSpPr>
            <a:spLocks noGrp="1" noChangeArrowheads="1"/>
          </p:cNvSpPr>
          <p:nvPr>
            <p:ph type="sldNum" sz="quarter" idx="12"/>
          </p:nvPr>
        </p:nvSpPr>
        <p:spPr>
          <a:ln/>
        </p:spPr>
        <p:txBody>
          <a:bodyPr/>
          <a:lstStyle>
            <a:lvl1pPr>
              <a:defRPr/>
            </a:lvl1pPr>
          </a:lstStyle>
          <a:p>
            <a:pPr>
              <a:defRPr/>
            </a:pPr>
            <a:fld id="{05E151F3-397C-8E45-9CFB-37631F4D53ED}" type="slidenum">
              <a:rPr lang="en-GB" altLang="en-US"/>
              <a:pPr>
                <a:defRPr/>
              </a:pPr>
              <a:t>‹#›</a:t>
            </a:fld>
            <a:endParaRPr lang="en-GB" altLang="en-US"/>
          </a:p>
        </p:txBody>
      </p:sp>
    </p:spTree>
    <p:extLst>
      <p:ext uri="{BB962C8B-B14F-4D97-AF65-F5344CB8AC3E}">
        <p14:creationId xmlns:p14="http://schemas.microsoft.com/office/powerpoint/2010/main" val="13209539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endParaRPr lang="en-GB"/>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4">
            <a:extLst>
              <a:ext uri="{FF2B5EF4-FFF2-40B4-BE49-F238E27FC236}">
                <a16:creationId xmlns:a16="http://schemas.microsoft.com/office/drawing/2014/main" id="{5C16AB82-0643-2F4B-BA48-879E43AF03E3}"/>
              </a:ext>
            </a:extLst>
          </p:cNvPr>
          <p:cNvSpPr>
            <a:spLocks noGrp="1" noChangeArrowheads="1"/>
          </p:cNvSpPr>
          <p:nvPr>
            <p:ph type="dt" sz="half" idx="10"/>
          </p:nvPr>
        </p:nvSpPr>
        <p:spPr>
          <a:ln/>
        </p:spPr>
        <p:txBody>
          <a:bodyPr/>
          <a:lstStyle>
            <a:lvl1pPr>
              <a:defRPr/>
            </a:lvl1pPr>
          </a:lstStyle>
          <a:p>
            <a:pPr>
              <a:defRPr/>
            </a:pPr>
            <a:fld id="{D6C171C1-C319-214A-9D1E-55ECC049823C}" type="datetime1">
              <a:rPr lang="en-US" smtClean="0"/>
              <a:t>11/16/22</a:t>
            </a:fld>
            <a:endParaRPr lang="en-GB"/>
          </a:p>
        </p:txBody>
      </p:sp>
      <p:sp>
        <p:nvSpPr>
          <p:cNvPr id="6" name="Rectangle 5">
            <a:extLst>
              <a:ext uri="{FF2B5EF4-FFF2-40B4-BE49-F238E27FC236}">
                <a16:creationId xmlns:a16="http://schemas.microsoft.com/office/drawing/2014/main" id="{5B5C2C40-1CE1-754C-B029-E85BC3A2ED71}"/>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7" name="Rectangle 6">
            <a:extLst>
              <a:ext uri="{FF2B5EF4-FFF2-40B4-BE49-F238E27FC236}">
                <a16:creationId xmlns:a16="http://schemas.microsoft.com/office/drawing/2014/main" id="{79373A61-09FC-144E-8BB2-7F3AEEC595E8}"/>
              </a:ext>
            </a:extLst>
          </p:cNvPr>
          <p:cNvSpPr>
            <a:spLocks noGrp="1" noChangeArrowheads="1"/>
          </p:cNvSpPr>
          <p:nvPr>
            <p:ph type="sldNum" sz="quarter" idx="12"/>
          </p:nvPr>
        </p:nvSpPr>
        <p:spPr>
          <a:ln/>
        </p:spPr>
        <p:txBody>
          <a:bodyPr/>
          <a:lstStyle>
            <a:lvl1pPr>
              <a:defRPr/>
            </a:lvl1pPr>
          </a:lstStyle>
          <a:p>
            <a:pPr>
              <a:defRPr/>
            </a:pPr>
            <a:fld id="{C4343D6E-EF5B-C94B-8C6E-D2561ACE9BD2}" type="slidenum">
              <a:rPr lang="en-GB" altLang="en-US"/>
              <a:pPr>
                <a:defRPr/>
              </a:pPr>
              <a:t>‹#›</a:t>
            </a:fld>
            <a:endParaRPr lang="en-GB" altLang="en-US"/>
          </a:p>
        </p:txBody>
      </p:sp>
    </p:spTree>
    <p:extLst>
      <p:ext uri="{BB962C8B-B14F-4D97-AF65-F5344CB8AC3E}">
        <p14:creationId xmlns:p14="http://schemas.microsoft.com/office/powerpoint/2010/main" val="3917157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DEC4FCE2-04CF-9641-838D-D8849291952F}"/>
              </a:ext>
            </a:extLst>
          </p:cNvPr>
          <p:cNvSpPr>
            <a:spLocks noGrp="1" noChangeArrowheads="1"/>
          </p:cNvSpPr>
          <p:nvPr>
            <p:ph type="dt" sz="half" idx="10"/>
          </p:nvPr>
        </p:nvSpPr>
        <p:spPr>
          <a:ln/>
        </p:spPr>
        <p:txBody>
          <a:bodyPr/>
          <a:lstStyle>
            <a:lvl1pPr>
              <a:defRPr/>
            </a:lvl1pPr>
          </a:lstStyle>
          <a:p>
            <a:pPr>
              <a:defRPr/>
            </a:pPr>
            <a:fld id="{11DBAEDA-DBA6-FB42-86E4-91998CFFBF28}" type="datetime1">
              <a:rPr lang="en-US" smtClean="0"/>
              <a:t>11/16/22</a:t>
            </a:fld>
            <a:endParaRPr lang="en-GB"/>
          </a:p>
        </p:txBody>
      </p:sp>
      <p:sp>
        <p:nvSpPr>
          <p:cNvPr id="5" name="Rectangle 5">
            <a:extLst>
              <a:ext uri="{FF2B5EF4-FFF2-40B4-BE49-F238E27FC236}">
                <a16:creationId xmlns:a16="http://schemas.microsoft.com/office/drawing/2014/main" id="{62E6AC2B-CE7E-0848-A5E2-FF0BF9426045}"/>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6" name="Rectangle 6">
            <a:extLst>
              <a:ext uri="{FF2B5EF4-FFF2-40B4-BE49-F238E27FC236}">
                <a16:creationId xmlns:a16="http://schemas.microsoft.com/office/drawing/2014/main" id="{320C42B7-74DD-F84F-8DD0-2B208EA5D891}"/>
              </a:ext>
            </a:extLst>
          </p:cNvPr>
          <p:cNvSpPr>
            <a:spLocks noGrp="1" noChangeArrowheads="1"/>
          </p:cNvSpPr>
          <p:nvPr>
            <p:ph type="sldNum" sz="quarter" idx="12"/>
          </p:nvPr>
        </p:nvSpPr>
        <p:spPr>
          <a:ln/>
        </p:spPr>
        <p:txBody>
          <a:bodyPr/>
          <a:lstStyle>
            <a:lvl1pPr>
              <a:defRPr/>
            </a:lvl1pPr>
          </a:lstStyle>
          <a:p>
            <a:pPr>
              <a:defRPr/>
            </a:pPr>
            <a:fld id="{740F825C-949B-974C-AB99-C3CE0C97A40B}" type="slidenum">
              <a:rPr lang="en-GB" altLang="en-US"/>
              <a:pPr>
                <a:defRPr/>
              </a:pPr>
              <a:t>‹#›</a:t>
            </a:fld>
            <a:endParaRPr lang="en-GB" altLang="en-US"/>
          </a:p>
        </p:txBody>
      </p:sp>
    </p:spTree>
    <p:extLst>
      <p:ext uri="{BB962C8B-B14F-4D97-AF65-F5344CB8AC3E}">
        <p14:creationId xmlns:p14="http://schemas.microsoft.com/office/powerpoint/2010/main" val="19603473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DB30F3B5-0B8D-3B4D-9EA0-BB62EEA60733}"/>
              </a:ext>
            </a:extLst>
          </p:cNvPr>
          <p:cNvSpPr>
            <a:spLocks noGrp="1" noChangeArrowheads="1"/>
          </p:cNvSpPr>
          <p:nvPr>
            <p:ph type="dt" sz="half" idx="10"/>
          </p:nvPr>
        </p:nvSpPr>
        <p:spPr>
          <a:ln/>
        </p:spPr>
        <p:txBody>
          <a:bodyPr/>
          <a:lstStyle>
            <a:lvl1pPr>
              <a:defRPr/>
            </a:lvl1pPr>
          </a:lstStyle>
          <a:p>
            <a:pPr>
              <a:defRPr/>
            </a:pPr>
            <a:fld id="{F062CA51-33DE-F846-BA48-BFD07CC7D058}" type="datetime1">
              <a:rPr lang="en-US" smtClean="0"/>
              <a:t>11/16/22</a:t>
            </a:fld>
            <a:endParaRPr lang="en-GB"/>
          </a:p>
        </p:txBody>
      </p:sp>
      <p:sp>
        <p:nvSpPr>
          <p:cNvPr id="5" name="Rectangle 5">
            <a:extLst>
              <a:ext uri="{FF2B5EF4-FFF2-40B4-BE49-F238E27FC236}">
                <a16:creationId xmlns:a16="http://schemas.microsoft.com/office/drawing/2014/main" id="{B36785EF-0709-EB46-AA4C-2BEDD3608A66}"/>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6" name="Rectangle 6">
            <a:extLst>
              <a:ext uri="{FF2B5EF4-FFF2-40B4-BE49-F238E27FC236}">
                <a16:creationId xmlns:a16="http://schemas.microsoft.com/office/drawing/2014/main" id="{60E682CF-E67C-5443-8D85-4CD48CED5668}"/>
              </a:ext>
            </a:extLst>
          </p:cNvPr>
          <p:cNvSpPr>
            <a:spLocks noGrp="1" noChangeArrowheads="1"/>
          </p:cNvSpPr>
          <p:nvPr>
            <p:ph type="sldNum" sz="quarter" idx="12"/>
          </p:nvPr>
        </p:nvSpPr>
        <p:spPr>
          <a:ln/>
        </p:spPr>
        <p:txBody>
          <a:bodyPr/>
          <a:lstStyle>
            <a:lvl1pPr>
              <a:defRPr/>
            </a:lvl1pPr>
          </a:lstStyle>
          <a:p>
            <a:pPr>
              <a:defRPr/>
            </a:pPr>
            <a:fld id="{16334100-2C1B-6F45-BA76-9F504C370048}" type="slidenum">
              <a:rPr lang="en-GB" altLang="en-US"/>
              <a:pPr>
                <a:defRPr/>
              </a:pPr>
              <a:t>‹#›</a:t>
            </a:fld>
            <a:endParaRPr lang="en-GB" altLang="en-US"/>
          </a:p>
        </p:txBody>
      </p:sp>
    </p:spTree>
    <p:extLst>
      <p:ext uri="{BB962C8B-B14F-4D97-AF65-F5344CB8AC3E}">
        <p14:creationId xmlns:p14="http://schemas.microsoft.com/office/powerpoint/2010/main" val="881868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4">
            <a:extLst>
              <a:ext uri="{FF2B5EF4-FFF2-40B4-BE49-F238E27FC236}">
                <a16:creationId xmlns:a16="http://schemas.microsoft.com/office/drawing/2014/main" id="{E3A68DFE-BDA7-D94F-8E32-B443CB8859A7}"/>
              </a:ext>
            </a:extLst>
          </p:cNvPr>
          <p:cNvSpPr>
            <a:spLocks noGrp="1" noChangeArrowheads="1"/>
          </p:cNvSpPr>
          <p:nvPr>
            <p:ph type="dt" sz="half" idx="10"/>
          </p:nvPr>
        </p:nvSpPr>
        <p:spPr>
          <a:ln/>
        </p:spPr>
        <p:txBody>
          <a:bodyPr/>
          <a:lstStyle>
            <a:lvl1pPr>
              <a:defRPr/>
            </a:lvl1pPr>
          </a:lstStyle>
          <a:p>
            <a:pPr>
              <a:defRPr/>
            </a:pPr>
            <a:fld id="{90F68DEF-DBE3-8345-BFF5-B5BE3E7AFC19}" type="datetime1">
              <a:rPr lang="en-US" smtClean="0"/>
              <a:t>11/16/22</a:t>
            </a:fld>
            <a:endParaRPr lang="en-GB"/>
          </a:p>
        </p:txBody>
      </p:sp>
      <p:sp>
        <p:nvSpPr>
          <p:cNvPr id="6" name="Rectangle 5">
            <a:extLst>
              <a:ext uri="{FF2B5EF4-FFF2-40B4-BE49-F238E27FC236}">
                <a16:creationId xmlns:a16="http://schemas.microsoft.com/office/drawing/2014/main" id="{2335AC35-D62B-B749-A7F1-BBDA6D838339}"/>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7" name="Rectangle 6">
            <a:extLst>
              <a:ext uri="{FF2B5EF4-FFF2-40B4-BE49-F238E27FC236}">
                <a16:creationId xmlns:a16="http://schemas.microsoft.com/office/drawing/2014/main" id="{E899AC79-9AA9-654D-8BE2-FE047FF287BB}"/>
              </a:ext>
            </a:extLst>
          </p:cNvPr>
          <p:cNvSpPr>
            <a:spLocks noGrp="1" noChangeArrowheads="1"/>
          </p:cNvSpPr>
          <p:nvPr>
            <p:ph type="sldNum" sz="quarter" idx="12"/>
          </p:nvPr>
        </p:nvSpPr>
        <p:spPr>
          <a:ln/>
        </p:spPr>
        <p:txBody>
          <a:bodyPr/>
          <a:lstStyle>
            <a:lvl1pPr>
              <a:defRPr/>
            </a:lvl1pPr>
          </a:lstStyle>
          <a:p>
            <a:pPr>
              <a:defRPr/>
            </a:pPr>
            <a:fld id="{4C2774EA-73E2-5447-B967-2C53B35FBB4B}" type="slidenum">
              <a:rPr lang="en-GB" altLang="en-US"/>
              <a:pPr>
                <a:defRPr/>
              </a:pPr>
              <a:t>‹#›</a:t>
            </a:fld>
            <a:endParaRPr lang="en-GB" altLang="en-US"/>
          </a:p>
        </p:txBody>
      </p:sp>
    </p:spTree>
    <p:extLst>
      <p:ext uri="{BB962C8B-B14F-4D97-AF65-F5344CB8AC3E}">
        <p14:creationId xmlns:p14="http://schemas.microsoft.com/office/powerpoint/2010/main" val="3269720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Rectangle 4">
            <a:extLst>
              <a:ext uri="{FF2B5EF4-FFF2-40B4-BE49-F238E27FC236}">
                <a16:creationId xmlns:a16="http://schemas.microsoft.com/office/drawing/2014/main" id="{1BBA6E4A-B9C4-4F40-98AC-81B2B1E91020}"/>
              </a:ext>
            </a:extLst>
          </p:cNvPr>
          <p:cNvSpPr>
            <a:spLocks noGrp="1" noChangeArrowheads="1"/>
          </p:cNvSpPr>
          <p:nvPr>
            <p:ph type="dt" sz="half" idx="10"/>
          </p:nvPr>
        </p:nvSpPr>
        <p:spPr>
          <a:ln/>
        </p:spPr>
        <p:txBody>
          <a:bodyPr/>
          <a:lstStyle>
            <a:lvl1pPr>
              <a:defRPr/>
            </a:lvl1pPr>
          </a:lstStyle>
          <a:p>
            <a:pPr>
              <a:defRPr/>
            </a:pPr>
            <a:fld id="{7E54F734-EF77-1340-B86A-A989023B69F9}" type="datetime1">
              <a:rPr lang="en-US" smtClean="0"/>
              <a:t>11/16/22</a:t>
            </a:fld>
            <a:endParaRPr lang="en-GB"/>
          </a:p>
        </p:txBody>
      </p:sp>
      <p:sp>
        <p:nvSpPr>
          <p:cNvPr id="8" name="Rectangle 5">
            <a:extLst>
              <a:ext uri="{FF2B5EF4-FFF2-40B4-BE49-F238E27FC236}">
                <a16:creationId xmlns:a16="http://schemas.microsoft.com/office/drawing/2014/main" id="{73123070-931B-1940-8C5C-952EDADB8B52}"/>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9" name="Rectangle 6">
            <a:extLst>
              <a:ext uri="{FF2B5EF4-FFF2-40B4-BE49-F238E27FC236}">
                <a16:creationId xmlns:a16="http://schemas.microsoft.com/office/drawing/2014/main" id="{DCE71967-6B47-6647-81CC-0D55580D264F}"/>
              </a:ext>
            </a:extLst>
          </p:cNvPr>
          <p:cNvSpPr>
            <a:spLocks noGrp="1" noChangeArrowheads="1"/>
          </p:cNvSpPr>
          <p:nvPr>
            <p:ph type="sldNum" sz="quarter" idx="12"/>
          </p:nvPr>
        </p:nvSpPr>
        <p:spPr>
          <a:ln/>
        </p:spPr>
        <p:txBody>
          <a:bodyPr/>
          <a:lstStyle>
            <a:lvl1pPr>
              <a:defRPr/>
            </a:lvl1pPr>
          </a:lstStyle>
          <a:p>
            <a:pPr>
              <a:defRPr/>
            </a:pPr>
            <a:fld id="{A3B55884-15A0-6E4E-874F-D4649601127F}" type="slidenum">
              <a:rPr lang="en-GB" altLang="en-US"/>
              <a:pPr>
                <a:defRPr/>
              </a:pPr>
              <a:t>‹#›</a:t>
            </a:fld>
            <a:endParaRPr lang="en-GB" altLang="en-US"/>
          </a:p>
        </p:txBody>
      </p:sp>
    </p:spTree>
    <p:extLst>
      <p:ext uri="{BB962C8B-B14F-4D97-AF65-F5344CB8AC3E}">
        <p14:creationId xmlns:p14="http://schemas.microsoft.com/office/powerpoint/2010/main" val="1514563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4">
            <a:extLst>
              <a:ext uri="{FF2B5EF4-FFF2-40B4-BE49-F238E27FC236}">
                <a16:creationId xmlns:a16="http://schemas.microsoft.com/office/drawing/2014/main" id="{B8B9A06A-C2FF-6342-AF05-A60EE777851D}"/>
              </a:ext>
            </a:extLst>
          </p:cNvPr>
          <p:cNvSpPr>
            <a:spLocks noGrp="1" noChangeArrowheads="1"/>
          </p:cNvSpPr>
          <p:nvPr>
            <p:ph type="dt" sz="half" idx="10"/>
          </p:nvPr>
        </p:nvSpPr>
        <p:spPr>
          <a:ln/>
        </p:spPr>
        <p:txBody>
          <a:bodyPr/>
          <a:lstStyle>
            <a:lvl1pPr>
              <a:defRPr/>
            </a:lvl1pPr>
          </a:lstStyle>
          <a:p>
            <a:pPr>
              <a:defRPr/>
            </a:pPr>
            <a:fld id="{6327DDFD-AA04-7344-B777-E5C192736907}" type="datetime1">
              <a:rPr lang="en-US" smtClean="0"/>
              <a:t>11/16/22</a:t>
            </a:fld>
            <a:endParaRPr lang="en-GB"/>
          </a:p>
        </p:txBody>
      </p:sp>
      <p:sp>
        <p:nvSpPr>
          <p:cNvPr id="4" name="Rectangle 5">
            <a:extLst>
              <a:ext uri="{FF2B5EF4-FFF2-40B4-BE49-F238E27FC236}">
                <a16:creationId xmlns:a16="http://schemas.microsoft.com/office/drawing/2014/main" id="{3A436E06-F633-CE4A-A301-DD37E774A274}"/>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5" name="Rectangle 6">
            <a:extLst>
              <a:ext uri="{FF2B5EF4-FFF2-40B4-BE49-F238E27FC236}">
                <a16:creationId xmlns:a16="http://schemas.microsoft.com/office/drawing/2014/main" id="{D3BF8A02-585F-EF4E-B955-99393BA53838}"/>
              </a:ext>
            </a:extLst>
          </p:cNvPr>
          <p:cNvSpPr>
            <a:spLocks noGrp="1" noChangeArrowheads="1"/>
          </p:cNvSpPr>
          <p:nvPr>
            <p:ph type="sldNum" sz="quarter" idx="12"/>
          </p:nvPr>
        </p:nvSpPr>
        <p:spPr>
          <a:ln/>
        </p:spPr>
        <p:txBody>
          <a:bodyPr/>
          <a:lstStyle>
            <a:lvl1pPr>
              <a:defRPr/>
            </a:lvl1pPr>
          </a:lstStyle>
          <a:p>
            <a:pPr>
              <a:defRPr/>
            </a:pPr>
            <a:fld id="{981D7F45-2F22-3F40-8E54-1B8E8B93F77D}" type="slidenum">
              <a:rPr lang="en-GB" altLang="en-US"/>
              <a:pPr>
                <a:defRPr/>
              </a:pPr>
              <a:t>‹#›</a:t>
            </a:fld>
            <a:endParaRPr lang="en-GB" altLang="en-US"/>
          </a:p>
        </p:txBody>
      </p:sp>
    </p:spTree>
    <p:extLst>
      <p:ext uri="{BB962C8B-B14F-4D97-AF65-F5344CB8AC3E}">
        <p14:creationId xmlns:p14="http://schemas.microsoft.com/office/powerpoint/2010/main" val="42172701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268DB22A-596E-B041-8F12-AAE30E4723F0}"/>
              </a:ext>
            </a:extLst>
          </p:cNvPr>
          <p:cNvSpPr>
            <a:spLocks noGrp="1" noChangeArrowheads="1"/>
          </p:cNvSpPr>
          <p:nvPr>
            <p:ph type="dt" sz="half" idx="10"/>
          </p:nvPr>
        </p:nvSpPr>
        <p:spPr>
          <a:ln/>
        </p:spPr>
        <p:txBody>
          <a:bodyPr/>
          <a:lstStyle>
            <a:lvl1pPr>
              <a:defRPr/>
            </a:lvl1pPr>
          </a:lstStyle>
          <a:p>
            <a:pPr>
              <a:defRPr/>
            </a:pPr>
            <a:fld id="{CF2C5032-2DB2-854F-9AF8-35061FE3CFE4}" type="datetime1">
              <a:rPr lang="en-US" smtClean="0"/>
              <a:t>11/16/22</a:t>
            </a:fld>
            <a:endParaRPr lang="en-GB"/>
          </a:p>
        </p:txBody>
      </p:sp>
      <p:sp>
        <p:nvSpPr>
          <p:cNvPr id="3" name="Rectangle 5">
            <a:extLst>
              <a:ext uri="{FF2B5EF4-FFF2-40B4-BE49-F238E27FC236}">
                <a16:creationId xmlns:a16="http://schemas.microsoft.com/office/drawing/2014/main" id="{9419A27E-138E-9D4F-B386-0270E114608D}"/>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4" name="Rectangle 6">
            <a:extLst>
              <a:ext uri="{FF2B5EF4-FFF2-40B4-BE49-F238E27FC236}">
                <a16:creationId xmlns:a16="http://schemas.microsoft.com/office/drawing/2014/main" id="{5DB58A16-DF9B-9A45-AE60-9BB1A48D9F26}"/>
              </a:ext>
            </a:extLst>
          </p:cNvPr>
          <p:cNvSpPr>
            <a:spLocks noGrp="1" noChangeArrowheads="1"/>
          </p:cNvSpPr>
          <p:nvPr>
            <p:ph type="sldNum" sz="quarter" idx="12"/>
          </p:nvPr>
        </p:nvSpPr>
        <p:spPr>
          <a:ln/>
        </p:spPr>
        <p:txBody>
          <a:bodyPr/>
          <a:lstStyle>
            <a:lvl1pPr>
              <a:defRPr/>
            </a:lvl1pPr>
          </a:lstStyle>
          <a:p>
            <a:pPr>
              <a:defRPr/>
            </a:pPr>
            <a:fld id="{E0CF647E-D079-EB48-8D87-BB623A6C83DC}" type="slidenum">
              <a:rPr lang="en-GB" altLang="en-US"/>
              <a:pPr>
                <a:defRPr/>
              </a:pPr>
              <a:t>‹#›</a:t>
            </a:fld>
            <a:endParaRPr lang="en-GB" altLang="en-US"/>
          </a:p>
        </p:txBody>
      </p:sp>
    </p:spTree>
    <p:extLst>
      <p:ext uri="{BB962C8B-B14F-4D97-AF65-F5344CB8AC3E}">
        <p14:creationId xmlns:p14="http://schemas.microsoft.com/office/powerpoint/2010/main" val="3054555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556E893F-D979-2646-A9E7-0ABCCB915070}"/>
              </a:ext>
            </a:extLst>
          </p:cNvPr>
          <p:cNvSpPr>
            <a:spLocks noGrp="1" noChangeArrowheads="1"/>
          </p:cNvSpPr>
          <p:nvPr>
            <p:ph type="dt" sz="half" idx="10"/>
          </p:nvPr>
        </p:nvSpPr>
        <p:spPr>
          <a:ln/>
        </p:spPr>
        <p:txBody>
          <a:bodyPr/>
          <a:lstStyle>
            <a:lvl1pPr>
              <a:defRPr/>
            </a:lvl1pPr>
          </a:lstStyle>
          <a:p>
            <a:pPr>
              <a:defRPr/>
            </a:pPr>
            <a:fld id="{6434E1A0-5662-164C-8CED-8DCD3D314D79}" type="datetime1">
              <a:rPr lang="en-US" smtClean="0"/>
              <a:t>11/16/22</a:t>
            </a:fld>
            <a:endParaRPr lang="en-GB"/>
          </a:p>
        </p:txBody>
      </p:sp>
      <p:sp>
        <p:nvSpPr>
          <p:cNvPr id="6" name="Rectangle 5">
            <a:extLst>
              <a:ext uri="{FF2B5EF4-FFF2-40B4-BE49-F238E27FC236}">
                <a16:creationId xmlns:a16="http://schemas.microsoft.com/office/drawing/2014/main" id="{3582ABAD-3FEE-1947-805A-28AEADA12938}"/>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7" name="Rectangle 6">
            <a:extLst>
              <a:ext uri="{FF2B5EF4-FFF2-40B4-BE49-F238E27FC236}">
                <a16:creationId xmlns:a16="http://schemas.microsoft.com/office/drawing/2014/main" id="{B6FF02FB-59D8-0B47-8AE2-443A06F9C26C}"/>
              </a:ext>
            </a:extLst>
          </p:cNvPr>
          <p:cNvSpPr>
            <a:spLocks noGrp="1" noChangeArrowheads="1"/>
          </p:cNvSpPr>
          <p:nvPr>
            <p:ph type="sldNum" sz="quarter" idx="12"/>
          </p:nvPr>
        </p:nvSpPr>
        <p:spPr>
          <a:ln/>
        </p:spPr>
        <p:txBody>
          <a:bodyPr/>
          <a:lstStyle>
            <a:lvl1pPr>
              <a:defRPr/>
            </a:lvl1pPr>
          </a:lstStyle>
          <a:p>
            <a:pPr>
              <a:defRPr/>
            </a:pPr>
            <a:fld id="{DBCA23DF-9238-1746-A0BA-F4CD5C67FFAB}" type="slidenum">
              <a:rPr lang="en-GB" altLang="en-US"/>
              <a:pPr>
                <a:defRPr/>
              </a:pPr>
              <a:t>‹#›</a:t>
            </a:fld>
            <a:endParaRPr lang="en-GB" altLang="en-US"/>
          </a:p>
        </p:txBody>
      </p:sp>
    </p:spTree>
    <p:extLst>
      <p:ext uri="{BB962C8B-B14F-4D97-AF65-F5344CB8AC3E}">
        <p14:creationId xmlns:p14="http://schemas.microsoft.com/office/powerpoint/2010/main" val="447327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481AA12D-4C22-E449-AB2C-76A40BF08BE1}"/>
              </a:ext>
            </a:extLst>
          </p:cNvPr>
          <p:cNvSpPr>
            <a:spLocks noGrp="1" noChangeArrowheads="1"/>
          </p:cNvSpPr>
          <p:nvPr>
            <p:ph type="dt" sz="half" idx="10"/>
          </p:nvPr>
        </p:nvSpPr>
        <p:spPr>
          <a:ln/>
        </p:spPr>
        <p:txBody>
          <a:bodyPr/>
          <a:lstStyle>
            <a:lvl1pPr>
              <a:defRPr/>
            </a:lvl1pPr>
          </a:lstStyle>
          <a:p>
            <a:pPr>
              <a:defRPr/>
            </a:pPr>
            <a:fld id="{45A27374-7245-6347-8A28-54E199786597}" type="datetime1">
              <a:rPr lang="en-US" smtClean="0"/>
              <a:t>11/16/22</a:t>
            </a:fld>
            <a:endParaRPr lang="en-GB"/>
          </a:p>
        </p:txBody>
      </p:sp>
      <p:sp>
        <p:nvSpPr>
          <p:cNvPr id="6" name="Rectangle 5">
            <a:extLst>
              <a:ext uri="{FF2B5EF4-FFF2-40B4-BE49-F238E27FC236}">
                <a16:creationId xmlns:a16="http://schemas.microsoft.com/office/drawing/2014/main" id="{5233F572-5309-FC4B-BFD0-0223782C2CE1}"/>
              </a:ext>
            </a:extLst>
          </p:cNvPr>
          <p:cNvSpPr>
            <a:spLocks noGrp="1" noChangeArrowheads="1"/>
          </p:cNvSpPr>
          <p:nvPr>
            <p:ph type="ftr" sz="quarter" idx="11"/>
          </p:nvPr>
        </p:nvSpPr>
        <p:spPr>
          <a:ln/>
        </p:spPr>
        <p:txBody>
          <a:bodyPr/>
          <a:lstStyle>
            <a:lvl1pPr>
              <a:defRPr/>
            </a:lvl1pPr>
          </a:lstStyle>
          <a:p>
            <a:pPr>
              <a:defRPr/>
            </a:pPr>
            <a:r>
              <a:rPr lang="en-GB"/>
              <a:t>LG3204 Corpus Linguistics 07-08</a:t>
            </a:r>
          </a:p>
        </p:txBody>
      </p:sp>
      <p:sp>
        <p:nvSpPr>
          <p:cNvPr id="7" name="Rectangle 6">
            <a:extLst>
              <a:ext uri="{FF2B5EF4-FFF2-40B4-BE49-F238E27FC236}">
                <a16:creationId xmlns:a16="http://schemas.microsoft.com/office/drawing/2014/main" id="{F8C79214-B3CF-AD46-9645-4AAA25465642}"/>
              </a:ext>
            </a:extLst>
          </p:cNvPr>
          <p:cNvSpPr>
            <a:spLocks noGrp="1" noChangeArrowheads="1"/>
          </p:cNvSpPr>
          <p:nvPr>
            <p:ph type="sldNum" sz="quarter" idx="12"/>
          </p:nvPr>
        </p:nvSpPr>
        <p:spPr>
          <a:ln/>
        </p:spPr>
        <p:txBody>
          <a:bodyPr/>
          <a:lstStyle>
            <a:lvl1pPr>
              <a:defRPr/>
            </a:lvl1pPr>
          </a:lstStyle>
          <a:p>
            <a:pPr>
              <a:defRPr/>
            </a:pPr>
            <a:fld id="{DBAB4A2A-3D73-FD43-8654-476713CE5889}" type="slidenum">
              <a:rPr lang="en-GB" altLang="en-US"/>
              <a:pPr>
                <a:defRPr/>
              </a:pPr>
              <a:t>‹#›</a:t>
            </a:fld>
            <a:endParaRPr lang="en-GB" altLang="en-US"/>
          </a:p>
        </p:txBody>
      </p:sp>
    </p:spTree>
    <p:extLst>
      <p:ext uri="{BB962C8B-B14F-4D97-AF65-F5344CB8AC3E}">
        <p14:creationId xmlns:p14="http://schemas.microsoft.com/office/powerpoint/2010/main" val="3243426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F310330-8F14-CA45-AB5E-361ECFC4A35A}"/>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sp>
        <p:nvSpPr>
          <p:cNvPr id="1027" name="Rectangle 3">
            <a:extLst>
              <a:ext uri="{FF2B5EF4-FFF2-40B4-BE49-F238E27FC236}">
                <a16:creationId xmlns:a16="http://schemas.microsoft.com/office/drawing/2014/main" id="{3139447A-8BAC-1D49-AD06-B0BF4DE6B137}"/>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a:t>Click to edit Master text styles</a:t>
            </a:r>
          </a:p>
          <a:p>
            <a:pPr lvl="1"/>
            <a:r>
              <a:rPr lang="en-GB" altLang="en-US"/>
              <a:t>Second level</a:t>
            </a:r>
          </a:p>
          <a:p>
            <a:pPr lvl="2"/>
            <a:r>
              <a:rPr lang="en-GB" altLang="en-US"/>
              <a:t>Third level</a:t>
            </a:r>
          </a:p>
          <a:p>
            <a:pPr lvl="3"/>
            <a:r>
              <a:rPr lang="en-GB" altLang="en-US"/>
              <a:t>Fourth level</a:t>
            </a:r>
          </a:p>
          <a:p>
            <a:pPr lvl="4"/>
            <a:r>
              <a:rPr lang="en-GB" altLang="en-US"/>
              <a:t>Fifth level</a:t>
            </a:r>
          </a:p>
        </p:txBody>
      </p:sp>
      <p:sp>
        <p:nvSpPr>
          <p:cNvPr id="1028" name="Rectangle 4">
            <a:extLst>
              <a:ext uri="{FF2B5EF4-FFF2-40B4-BE49-F238E27FC236}">
                <a16:creationId xmlns:a16="http://schemas.microsoft.com/office/drawing/2014/main" id="{1D08C3E8-6C87-8D47-8D54-96D4368F04AB}"/>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defRPr>
            </a:lvl1pPr>
          </a:lstStyle>
          <a:p>
            <a:pPr>
              <a:defRPr/>
            </a:pPr>
            <a:fld id="{F01AC4CD-8C9A-5F45-92F9-26A4FBC827C0}" type="datetime1">
              <a:rPr lang="en-US" smtClean="0"/>
              <a:t>11/16/22</a:t>
            </a:fld>
            <a:endParaRPr lang="en-GB"/>
          </a:p>
        </p:txBody>
      </p:sp>
      <p:sp>
        <p:nvSpPr>
          <p:cNvPr id="1029" name="Rectangle 5">
            <a:extLst>
              <a:ext uri="{FF2B5EF4-FFF2-40B4-BE49-F238E27FC236}">
                <a16:creationId xmlns:a16="http://schemas.microsoft.com/office/drawing/2014/main" id="{6048C287-EC2C-A246-A65C-5EBE9CE3A13A}"/>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r>
              <a:rPr lang="en-GB"/>
              <a:t>LG3204 Corpus Linguistics 07-08</a:t>
            </a:r>
          </a:p>
        </p:txBody>
      </p:sp>
      <p:sp>
        <p:nvSpPr>
          <p:cNvPr id="1030" name="Rectangle 6">
            <a:extLst>
              <a:ext uri="{FF2B5EF4-FFF2-40B4-BE49-F238E27FC236}">
                <a16:creationId xmlns:a16="http://schemas.microsoft.com/office/drawing/2014/main" id="{8F420E04-C1AA-4D4D-91A5-DD1E51970969}"/>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smtClean="0"/>
            </a:lvl1pPr>
          </a:lstStyle>
          <a:p>
            <a:pPr>
              <a:defRPr/>
            </a:pPr>
            <a:fld id="{5D0EFA6D-1344-C846-9821-A21E8ECC3736}" type="slidenum">
              <a:rPr lang="en-GB" altLang="en-US"/>
              <a:pPr>
                <a:defRPr/>
              </a:pPr>
              <a:t>‹#›</a:t>
            </a:fld>
            <a:endParaRPr lang="en-GB"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lancsxiaoz@googlemail.com" TargetMode="Externa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developer.twitter.com/en/docs/twitter-api/v1/rate-limit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48.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49.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hyperlink" Target="https://blog.mturk.com/developers-can-now-use-aws-sdks-to-access-the-mturk-api-13eb557af2cc" TargetMode="External"/><Relationship Id="rId2" Type="http://schemas.openxmlformats.org/officeDocument/2006/relationships/notesSlide" Target="../notesSlides/notesSlide150.xml"/><Relationship Id="rId1" Type="http://schemas.openxmlformats.org/officeDocument/2006/relationships/slideLayout" Target="../slideLayouts/slideLayout2.xml"/><Relationship Id="rId5" Type="http://schemas.openxmlformats.org/officeDocument/2006/relationships/hyperlink" Target="https://blog.mturk.com/tutorial-using-mturk-together-with-aws-lambda-c91d414496d3" TargetMode="External"/><Relationship Id="rId4" Type="http://schemas.openxmlformats.org/officeDocument/2006/relationships/hyperlink" Target="https://blog.mturk.com/how-to-use-iam-to-control-api-access-to-your-mturk-account-76fe2c2e66e2" TargetMode="External"/></Relationships>
</file>

<file path=ppt/slides/_rels/slide157.xml.rels><?xml version="1.0" encoding="UTF-8" standalone="yes"?>
<Relationships xmlns="http://schemas.openxmlformats.org/package/2006/relationships"><Relationship Id="rId3" Type="http://schemas.openxmlformats.org/officeDocument/2006/relationships/hyperlink" Target="https://medium.com/@mechanicalturk/getting-started-with-mturk-to-gather-training-data-for-ai-and-ml-99768f6ec3c2" TargetMode="External"/><Relationship Id="rId2" Type="http://schemas.openxmlformats.org/officeDocument/2006/relationships/notesSlide" Target="../notesSlides/notesSlide151.xml"/><Relationship Id="rId1" Type="http://schemas.openxmlformats.org/officeDocument/2006/relationships/slideLayout" Target="../slideLayouts/slideLayout2.xml"/><Relationship Id="rId5" Type="http://schemas.openxmlformats.org/officeDocument/2006/relationships/hyperlink" Target="https://medium.com/@mechanicalturk/getting-started-with-mturk-for-data-collection-2dee1b481532" TargetMode="External"/><Relationship Id="rId4" Type="http://schemas.openxmlformats.org/officeDocument/2006/relationships/hyperlink" Target="https://medium.com/@mechanicalturk/getting-started-with-mturk-for-data-cleaning-and-preparation-b7a5745eedcc" TargetMode="External"/></Relationships>
</file>

<file path=ppt/slides/_rels/slide158.xml.rels><?xml version="1.0" encoding="UTF-8" standalone="yes"?>
<Relationships xmlns="http://schemas.openxmlformats.org/package/2006/relationships"><Relationship Id="rId3" Type="http://schemas.openxmlformats.org/officeDocument/2006/relationships/hyperlink" Target="https://requester.mturk.com/developer/sandbox" TargetMode="External"/><Relationship Id="rId2" Type="http://schemas.openxmlformats.org/officeDocument/2006/relationships/notesSlide" Target="../notesSlides/notesSlide152.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5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hyperlink" Target="https://docs.aws.amazon.com/AWSMechTurk/latest/AWSMechanicalTurkRequester" TargetMode="Externa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3" Type="http://schemas.openxmlformats.org/officeDocument/2006/relationships/hyperlink" Target="https://appen.com/" TargetMode="External"/><Relationship Id="rId2" Type="http://schemas.openxmlformats.org/officeDocument/2006/relationships/notesSlide" Target="../notesSlides/notesSlide160.xml"/><Relationship Id="rId1" Type="http://schemas.openxmlformats.org/officeDocument/2006/relationships/slideLayout" Target="../slideLayouts/slideLayout2.xml"/><Relationship Id="rId4" Type="http://schemas.openxmlformats.org/officeDocument/2006/relationships/hyperlink" Target="https://www.definedcrowd.com/"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tweepy.org/"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kit.snapchat.com/" TargetMode="External"/><Relationship Id="rId3" Type="http://schemas.openxmlformats.org/officeDocument/2006/relationships/hyperlink" Target="https://developer.twitter.com/en/docs" TargetMode="External"/><Relationship Id="rId7" Type="http://schemas.openxmlformats.org/officeDocument/2006/relationships/hyperlink" Target="https://www.reddit.com/dev/api/"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developers.tiktok.com/" TargetMode="External"/><Relationship Id="rId5" Type="http://schemas.openxmlformats.org/officeDocument/2006/relationships/hyperlink" Target="https://www.instagram.com/developer/" TargetMode="External"/><Relationship Id="rId4" Type="http://schemas.openxmlformats.org/officeDocument/2006/relationships/hyperlink" Target="https://developers.facebook.com/"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pypi.org/project/tweetstream/"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hyperlink" Target="https://blog.twitter.com/developer/en_us/topics/tools/2020/introducing_new_twitter_api.html"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towardsdatascience.com/storing-tweets-in-a-relational-database-d2e4e76465b2" TargetMode="External"/><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evelopers.facebook.com/docs/public_feed/"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www.sqlalchemy.org/" TargetMode="External"/><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s://stackoverflow.com/questions/2550292/purpose-of-sqlalchemy-over-mysqldb" TargetMode="External"/><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hyperlink" Target="https://www.couchbase.com/resources/why-nosql" TargetMode="External"/><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96.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9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a:extLst>
              <a:ext uri="{FF2B5EF4-FFF2-40B4-BE49-F238E27FC236}">
                <a16:creationId xmlns:a16="http://schemas.microsoft.com/office/drawing/2014/main" id="{56DB01D8-33BA-B945-9A35-D37950F6FBCD}"/>
              </a:ext>
            </a:extLst>
          </p:cNvPr>
          <p:cNvSpPr>
            <a:spLocks noGrp="1" noChangeArrowheads="1"/>
          </p:cNvSpPr>
          <p:nvPr>
            <p:ph type="ctrTitle" idx="4294967295"/>
          </p:nvPr>
        </p:nvSpPr>
        <p:spPr>
          <a:xfrm>
            <a:off x="685800" y="2130425"/>
            <a:ext cx="7772400" cy="1470025"/>
          </a:xfrm>
        </p:spPr>
        <p:txBody>
          <a:bodyPr/>
          <a:lstStyle/>
          <a:p>
            <a:pPr eaLnBrk="1" hangingPunct="1"/>
            <a:r>
              <a:rPr lang="en-GB" altLang="zh-CN" sz="3200" dirty="0">
                <a:ea typeface="宋体" panose="02010600030101010101" pitchFamily="2" charset="-122"/>
              </a:rPr>
              <a:t>NLP 220 </a:t>
            </a:r>
            <a:br>
              <a:rPr lang="en-GB" altLang="zh-CN" sz="3200" dirty="0">
                <a:ea typeface="宋体" panose="02010600030101010101" pitchFamily="2" charset="-122"/>
              </a:rPr>
            </a:br>
            <a:r>
              <a:rPr lang="en-GB" altLang="zh-CN" sz="3200" dirty="0">
                <a:ea typeface="宋体" panose="02010600030101010101" pitchFamily="2" charset="-122"/>
              </a:rPr>
              <a:t>Data Collection, Wrangling and Crowdsourcing</a:t>
            </a:r>
            <a:br>
              <a:rPr lang="en-GB" altLang="zh-CN" sz="3200" dirty="0">
                <a:ea typeface="宋体" panose="02010600030101010101" pitchFamily="2" charset="-122"/>
              </a:rPr>
            </a:br>
            <a:br>
              <a:rPr lang="en-GB" altLang="zh-CN" sz="3200" dirty="0">
                <a:ea typeface="宋体" panose="02010600030101010101" pitchFamily="2" charset="-122"/>
              </a:rPr>
            </a:br>
            <a:r>
              <a:rPr lang="en-GB" altLang="zh-CN" sz="3200" dirty="0">
                <a:ea typeface="宋体" panose="02010600030101010101" pitchFamily="2" charset="-122"/>
              </a:rPr>
              <a:t>Lecture 19</a:t>
            </a:r>
            <a:endParaRPr lang="en-GB" altLang="en-US" sz="3200" dirty="0"/>
          </a:p>
        </p:txBody>
      </p:sp>
      <p:sp>
        <p:nvSpPr>
          <p:cNvPr id="15362" name="Rectangle 3">
            <a:extLst>
              <a:ext uri="{FF2B5EF4-FFF2-40B4-BE49-F238E27FC236}">
                <a16:creationId xmlns:a16="http://schemas.microsoft.com/office/drawing/2014/main" id="{6BF984D6-AB1D-8B4D-8EED-EAB972BB4E0C}"/>
              </a:ext>
            </a:extLst>
          </p:cNvPr>
          <p:cNvSpPr>
            <a:spLocks noGrp="1" noChangeArrowheads="1"/>
          </p:cNvSpPr>
          <p:nvPr>
            <p:ph type="subTitle" idx="4294967295"/>
          </p:nvPr>
        </p:nvSpPr>
        <p:spPr>
          <a:xfrm>
            <a:off x="1371600" y="4221088"/>
            <a:ext cx="6400800" cy="1752600"/>
          </a:xfrm>
        </p:spPr>
        <p:txBody>
          <a:bodyPr/>
          <a:lstStyle/>
          <a:p>
            <a:pPr marL="0" indent="0" algn="ctr" eaLnBrk="1" hangingPunct="1">
              <a:buFontTx/>
              <a:buNone/>
            </a:pPr>
            <a:endParaRPr lang="en-GB" altLang="en-US" sz="2800" dirty="0">
              <a:solidFill>
                <a:schemeClr val="hlink"/>
              </a:solidFill>
            </a:endParaRPr>
          </a:p>
          <a:p>
            <a:pPr marL="0" indent="0" algn="ctr" eaLnBrk="1" hangingPunct="1">
              <a:buFontTx/>
              <a:buNone/>
            </a:pPr>
            <a:r>
              <a:rPr lang="en-GB" altLang="en-US" sz="2800" dirty="0">
                <a:solidFill>
                  <a:schemeClr val="hlink"/>
                </a:solidFill>
              </a:rPr>
              <a:t>Jalal Mahmud</a:t>
            </a:r>
          </a:p>
          <a:p>
            <a:pPr marL="0" indent="0" algn="ctr" eaLnBrk="1" hangingPunct="1">
              <a:buFontTx/>
              <a:buNone/>
            </a:pPr>
            <a:r>
              <a:rPr lang="en-GB" altLang="en-US" sz="2800" dirty="0" err="1">
                <a:solidFill>
                  <a:schemeClr val="hlink"/>
                </a:solidFill>
                <a:hlinkClick r:id="rId2"/>
              </a:rPr>
              <a:t>jumahmud@</a:t>
            </a:r>
            <a:r>
              <a:rPr lang="en-GB" altLang="en-US" sz="2800" dirty="0" err="1">
                <a:solidFill>
                  <a:schemeClr val="hlink"/>
                </a:solidFill>
              </a:rPr>
              <a:t>ucsc.edu</a:t>
            </a:r>
            <a:endParaRPr lang="en-GB" altLang="en-US" sz="2800" dirty="0">
              <a:solidFill>
                <a:schemeClr val="hlink"/>
              </a:solidFill>
            </a:endParaRPr>
          </a:p>
        </p:txBody>
      </p:sp>
      <p:sp>
        <p:nvSpPr>
          <p:cNvPr id="2" name="Slide Number Placeholder 1">
            <a:extLst>
              <a:ext uri="{FF2B5EF4-FFF2-40B4-BE49-F238E27FC236}">
                <a16:creationId xmlns:a16="http://schemas.microsoft.com/office/drawing/2014/main" id="{1DDA605A-E8BB-B948-BF28-F01DFD516A7D}"/>
              </a:ext>
            </a:extLst>
          </p:cNvPr>
          <p:cNvSpPr>
            <a:spLocks noGrp="1"/>
          </p:cNvSpPr>
          <p:nvPr>
            <p:ph type="sldNum" sz="quarter" idx="12"/>
          </p:nvPr>
        </p:nvSpPr>
        <p:spPr/>
        <p:txBody>
          <a:bodyPr/>
          <a:lstStyle/>
          <a:p>
            <a:pPr>
              <a:defRPr/>
            </a:pPr>
            <a:fld id="{E0CF647E-D079-EB48-8D87-BB623A6C83DC}" type="slidenum">
              <a:rPr lang="en-GB" altLang="en-US" smtClean="0"/>
              <a:pPr>
                <a:defRPr/>
              </a:pPr>
              <a:t>1</a:t>
            </a:fld>
            <a:endParaRPr lang="en-GB" altLang="en-US"/>
          </a:p>
        </p:txBody>
      </p:sp>
    </p:spTree>
    <p:extLst>
      <p:ext uri="{BB962C8B-B14F-4D97-AF65-F5344CB8AC3E}">
        <p14:creationId xmlns:p14="http://schemas.microsoft.com/office/powerpoint/2010/main" val="207812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58185" y="2397332"/>
            <a:ext cx="8229600" cy="1143000"/>
          </a:xfrm>
        </p:spPr>
        <p:txBody>
          <a:bodyPr/>
          <a:lstStyle/>
          <a:p>
            <a:r>
              <a:rPr lang="en-US" b="1" dirty="0">
                <a:solidFill>
                  <a:schemeClr val="accent2">
                    <a:lumMod val="75000"/>
                  </a:schemeClr>
                </a:solidFill>
              </a:rPr>
              <a:t>API Features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pPr marL="0" indent="0">
              <a:buNone/>
            </a:pPr>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10</a:t>
            </a:fld>
            <a:endParaRPr lang="en-GB" altLang="en-US"/>
          </a:p>
        </p:txBody>
      </p:sp>
    </p:spTree>
    <p:extLst>
      <p:ext uri="{BB962C8B-B14F-4D97-AF65-F5344CB8AC3E}">
        <p14:creationId xmlns:p14="http://schemas.microsoft.com/office/powerpoint/2010/main" val="28817610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100</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30229" y="1158295"/>
            <a:ext cx="7814215" cy="707886"/>
          </a:xfrm>
          <a:prstGeom prst="rect">
            <a:avLst/>
          </a:prstGeom>
        </p:spPr>
        <p:txBody>
          <a:bodyPr wrap="square">
            <a:spAutoFit/>
          </a:bodyPr>
          <a:lstStyle/>
          <a:p>
            <a:r>
              <a:rPr lang="en-US" sz="2000" b="1" dirty="0"/>
              <a:t>Fleiss’s Kappa (</a:t>
            </a:r>
            <a:r>
              <a:rPr lang="el-GR" sz="2000" b="1" dirty="0"/>
              <a:t>κ)</a:t>
            </a:r>
            <a:endParaRPr lang="en-US" sz="2000" b="1" dirty="0"/>
          </a:p>
          <a:p>
            <a:endParaRPr lang="en-US" sz="2000" dirty="0">
              <a:latin typeface="+mn-lt"/>
            </a:endParaRPr>
          </a:p>
        </p:txBody>
      </p:sp>
      <p:sp>
        <p:nvSpPr>
          <p:cNvPr id="9" name="Rectangle 8">
            <a:extLst>
              <a:ext uri="{FF2B5EF4-FFF2-40B4-BE49-F238E27FC236}">
                <a16:creationId xmlns:a16="http://schemas.microsoft.com/office/drawing/2014/main" id="{76C3C6BC-19AC-514B-A7FC-4EF4BA4B7801}"/>
              </a:ext>
            </a:extLst>
          </p:cNvPr>
          <p:cNvSpPr/>
          <p:nvPr/>
        </p:nvSpPr>
        <p:spPr>
          <a:xfrm>
            <a:off x="556214" y="2178499"/>
            <a:ext cx="7472169" cy="369332"/>
          </a:xfrm>
          <a:prstGeom prst="rect">
            <a:avLst/>
          </a:prstGeom>
        </p:spPr>
        <p:txBody>
          <a:bodyPr wrap="square">
            <a:spAutoFit/>
          </a:bodyPr>
          <a:lstStyle/>
          <a:p>
            <a:r>
              <a:rPr lang="en-US" b="1" dirty="0">
                <a:latin typeface="+mn-lt"/>
              </a:rPr>
              <a:t>P( = (.3343 + .3384 + .3384 + .3328 + .3646) / 5= 1.7085 / 5= .3417</a:t>
            </a:r>
          </a:p>
        </p:txBody>
      </p:sp>
      <p:sp>
        <p:nvSpPr>
          <p:cNvPr id="12" name="Rectangle 11">
            <a:extLst>
              <a:ext uri="{FF2B5EF4-FFF2-40B4-BE49-F238E27FC236}">
                <a16:creationId xmlns:a16="http://schemas.microsoft.com/office/drawing/2014/main" id="{F89765C8-7B3B-0446-AB25-9029C3AB4369}"/>
              </a:ext>
            </a:extLst>
          </p:cNvPr>
          <p:cNvSpPr/>
          <p:nvPr/>
        </p:nvSpPr>
        <p:spPr>
          <a:xfrm>
            <a:off x="556214" y="3590682"/>
            <a:ext cx="7328153" cy="1754326"/>
          </a:xfrm>
          <a:prstGeom prst="rect">
            <a:avLst/>
          </a:prstGeom>
        </p:spPr>
        <p:txBody>
          <a:bodyPr wrap="square">
            <a:spAutoFit/>
          </a:bodyPr>
          <a:lstStyle/>
          <a:p>
            <a:r>
              <a:rPr lang="en-US" b="1" dirty="0">
                <a:latin typeface="+mn-lt"/>
              </a:rPr>
              <a:t>P(e) = .30722 + .35682 + .3362 = .335</a:t>
            </a:r>
          </a:p>
          <a:p>
            <a:endParaRPr lang="en-US" dirty="0">
              <a:latin typeface="+mn-lt"/>
            </a:endParaRPr>
          </a:p>
          <a:p>
            <a:r>
              <a:rPr lang="en-US" dirty="0">
                <a:latin typeface="+mn-lt"/>
              </a:rPr>
              <a:t>Now we can finally plug these values into Fleiss’s Kappa equation and calculate our IAA score:</a:t>
            </a:r>
          </a:p>
          <a:p>
            <a:endParaRPr lang="en-US" dirty="0">
              <a:latin typeface="+mn-lt"/>
            </a:endParaRPr>
          </a:p>
          <a:p>
            <a:r>
              <a:rPr lang="el-GR" b="1" dirty="0">
                <a:latin typeface="+mn-lt"/>
              </a:rPr>
              <a:t>κ = (.3417 – .335) / (1 – .335)= .0067 / .665= .004</a:t>
            </a:r>
            <a:endParaRPr lang="en-US" b="1" dirty="0">
              <a:latin typeface="+mn-lt"/>
            </a:endParaRPr>
          </a:p>
        </p:txBody>
      </p:sp>
    </p:spTree>
    <p:extLst>
      <p:ext uri="{BB962C8B-B14F-4D97-AF65-F5344CB8AC3E}">
        <p14:creationId xmlns:p14="http://schemas.microsoft.com/office/powerpoint/2010/main" val="352578270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solidFill>
              </a:rPr>
              <a:t>Interpreting Kappa Coefficients</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101</a:t>
            </a:fld>
            <a:endParaRPr lang="en-GB" altLang="en-US"/>
          </a:p>
        </p:txBody>
      </p:sp>
      <p:pic>
        <p:nvPicPr>
          <p:cNvPr id="8" name="Picture 7">
            <a:extLst>
              <a:ext uri="{FF2B5EF4-FFF2-40B4-BE49-F238E27FC236}">
                <a16:creationId xmlns:a16="http://schemas.microsoft.com/office/drawing/2014/main" id="{460048E4-9D45-7145-8C6D-0C94FF3C5C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7744" y="2255619"/>
            <a:ext cx="3035300" cy="3126725"/>
          </a:xfrm>
          <a:prstGeom prst="rect">
            <a:avLst/>
          </a:prstGeom>
        </p:spPr>
      </p:pic>
    </p:spTree>
    <p:extLst>
      <p:ext uri="{BB962C8B-B14F-4D97-AF65-F5344CB8AC3E}">
        <p14:creationId xmlns:p14="http://schemas.microsoft.com/office/powerpoint/2010/main" val="168534594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solidFill>
              </a:rPr>
              <a:t>Interpreting Kappa Coefficients</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102</a:t>
            </a:fld>
            <a:endParaRPr lang="en-GB" altLang="en-US"/>
          </a:p>
        </p:txBody>
      </p:sp>
      <p:sp>
        <p:nvSpPr>
          <p:cNvPr id="4" name="Rectangle 3">
            <a:extLst>
              <a:ext uri="{FF2B5EF4-FFF2-40B4-BE49-F238E27FC236}">
                <a16:creationId xmlns:a16="http://schemas.microsoft.com/office/drawing/2014/main" id="{D384E5C8-1896-2040-BA99-547FF3EC6C16}"/>
              </a:ext>
            </a:extLst>
          </p:cNvPr>
          <p:cNvSpPr/>
          <p:nvPr/>
        </p:nvSpPr>
        <p:spPr>
          <a:xfrm>
            <a:off x="532730" y="1700808"/>
            <a:ext cx="7135613" cy="3970318"/>
          </a:xfrm>
          <a:prstGeom prst="rect">
            <a:avLst/>
          </a:prstGeom>
        </p:spPr>
        <p:txBody>
          <a:bodyPr wrap="square">
            <a:spAutoFit/>
          </a:bodyPr>
          <a:lstStyle/>
          <a:p>
            <a:pPr marL="285750" indent="-285750">
              <a:buFont typeface="Arial" panose="020B0604020202020204" pitchFamily="34" charset="0"/>
              <a:buChar char="•"/>
            </a:pPr>
            <a:r>
              <a:rPr lang="en-US" dirty="0">
                <a:latin typeface="+mn-lt"/>
              </a:rPr>
              <a:t>In many cases, the interpretation of the kappa depends on the complexity and objectivity of the annotation task, so there’s no hard-and-fast rule that can always be used to determine whether scores are good or not.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For example, a task such as POS tagging, even though it requires a lot of effort, would be expected to get a </a:t>
            </a:r>
            <a:r>
              <a:rPr lang="el-GR" dirty="0">
                <a:latin typeface="+mn-lt"/>
              </a:rPr>
              <a:t>κ </a:t>
            </a:r>
            <a:r>
              <a:rPr lang="en-US" dirty="0">
                <a:latin typeface="+mn-lt"/>
              </a:rPr>
              <a:t>score close to 1.0, due to how well defined the terms and underlying theories are.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On the other hand, tasks that require more interpretation of the text, such as semantic role labeling or temporal annotation (where the text may actually have multiple valid interpretations), are not generally held to such a high standard.</a:t>
            </a:r>
          </a:p>
        </p:txBody>
      </p:sp>
    </p:spTree>
    <p:extLst>
      <p:ext uri="{BB962C8B-B14F-4D97-AF65-F5344CB8AC3E}">
        <p14:creationId xmlns:p14="http://schemas.microsoft.com/office/powerpoint/2010/main" val="200596083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61014" y="2636912"/>
            <a:ext cx="8229600" cy="1143000"/>
          </a:xfrm>
        </p:spPr>
        <p:txBody>
          <a:bodyPr/>
          <a:lstStyle/>
          <a:p>
            <a:r>
              <a:rPr lang="en-US" b="1" dirty="0">
                <a:solidFill>
                  <a:schemeClr val="accent2">
                    <a:lumMod val="75000"/>
                  </a:schemeClr>
                </a:solidFill>
              </a:rPr>
              <a:t>Gold Standard </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103</a:t>
            </a:fld>
            <a:endParaRPr lang="en-GB" altLang="en-US"/>
          </a:p>
        </p:txBody>
      </p:sp>
    </p:spTree>
    <p:extLst>
      <p:ext uri="{BB962C8B-B14F-4D97-AF65-F5344CB8AC3E}">
        <p14:creationId xmlns:p14="http://schemas.microsoft.com/office/powerpoint/2010/main" val="390490524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Gold Standard </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104</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3477875"/>
          </a:xfrm>
          <a:prstGeom prst="rect">
            <a:avLst/>
          </a:prstGeom>
        </p:spPr>
        <p:txBody>
          <a:bodyPr wrap="square">
            <a:spAutoFit/>
          </a:bodyPr>
          <a:lstStyle/>
          <a:p>
            <a:endParaRPr lang="en-US" sz="2000" dirty="0">
              <a:latin typeface="+mn-lt"/>
            </a:endParaRPr>
          </a:p>
          <a:p>
            <a:pPr marL="342900" indent="-342900">
              <a:buFont typeface="Arial" panose="020B0604020202020204" pitchFamily="34" charset="0"/>
              <a:buChar char="•"/>
            </a:pPr>
            <a:r>
              <a:rPr lang="en-US" sz="2000" dirty="0"/>
              <a:t>Once you have your corpus annotated by at least two people (more is preferable, but not always practical), it’s time to create the gold standard corpus.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gold standard is the final version of your annotated data. It uses the most up-to-date specification that you created during the annotation process, and it has everything tagged correctly according to the most recent guidelines.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This is the corpus that you will use for machine learning</a:t>
            </a:r>
            <a:endParaRPr lang="en-US" sz="2000" dirty="0">
              <a:latin typeface="+mn-lt"/>
            </a:endParaRPr>
          </a:p>
        </p:txBody>
      </p:sp>
    </p:spTree>
    <p:extLst>
      <p:ext uri="{BB962C8B-B14F-4D97-AF65-F5344CB8AC3E}">
        <p14:creationId xmlns:p14="http://schemas.microsoft.com/office/powerpoint/2010/main" val="100531803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332656"/>
            <a:ext cx="8229600" cy="1143000"/>
          </a:xfrm>
        </p:spPr>
        <p:txBody>
          <a:bodyPr/>
          <a:lstStyle/>
          <a:p>
            <a:r>
              <a:rPr lang="en-US" b="1" dirty="0">
                <a:solidFill>
                  <a:schemeClr val="accent2">
                    <a:lumMod val="75000"/>
                  </a:schemeClr>
                </a:solidFill>
              </a:rPr>
              <a:t>Reporting Annotations &amp; Gold Standard </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Rectangle 3">
            <a:extLst>
              <a:ext uri="{FF2B5EF4-FFF2-40B4-BE49-F238E27FC236}">
                <a16:creationId xmlns:a16="http://schemas.microsoft.com/office/drawing/2014/main" id="{A4880373-244B-2A46-8D62-9A2BEA8A98FB}"/>
              </a:ext>
            </a:extLst>
          </p:cNvPr>
          <p:cNvSpPr/>
          <p:nvPr/>
        </p:nvSpPr>
        <p:spPr>
          <a:xfrm>
            <a:off x="523536" y="1916832"/>
            <a:ext cx="8229600" cy="1938992"/>
          </a:xfrm>
          <a:prstGeom prst="rect">
            <a:avLst/>
          </a:prstGeom>
        </p:spPr>
        <p:txBody>
          <a:bodyPr wrap="square">
            <a:spAutoFit/>
          </a:bodyPr>
          <a:lstStyle/>
          <a:p>
            <a:pPr marL="285750" indent="-285750">
              <a:buFont typeface="Arial" panose="020B0604020202020204" pitchFamily="34" charset="0"/>
              <a:buChar char="•"/>
            </a:pPr>
            <a:r>
              <a:rPr lang="en-US" sz="2000" dirty="0">
                <a:latin typeface="+mn-lt"/>
              </a:rPr>
              <a:t>So many variables can affect annotation tasks, it’s important to be as clear as possible when reporting on how you created the annotations and gold standards. </a:t>
            </a:r>
          </a:p>
          <a:p>
            <a:endParaRPr lang="en-US" sz="2000" dirty="0">
              <a:latin typeface="+mn-lt"/>
            </a:endParaRPr>
          </a:p>
          <a:p>
            <a:pPr marL="285750" indent="-285750">
              <a:buFont typeface="Arial" panose="020B0604020202020204" pitchFamily="34" charset="0"/>
              <a:buChar char="•"/>
            </a:pPr>
            <a:r>
              <a:rPr lang="en-US" sz="2000" dirty="0">
                <a:latin typeface="+mn-lt"/>
              </a:rPr>
              <a:t>Pub­lishing your annotation guidelines on your website or including them with the corpus will definitely help.</a:t>
            </a:r>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105</a:t>
            </a:fld>
            <a:endParaRPr lang="en-GB" altLang="en-US"/>
          </a:p>
        </p:txBody>
      </p:sp>
    </p:spTree>
    <p:extLst>
      <p:ext uri="{BB962C8B-B14F-4D97-AF65-F5344CB8AC3E}">
        <p14:creationId xmlns:p14="http://schemas.microsoft.com/office/powerpoint/2010/main" val="261921506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341784"/>
            <a:ext cx="8229600" cy="1143000"/>
          </a:xfrm>
        </p:spPr>
        <p:txBody>
          <a:bodyPr/>
          <a:lstStyle/>
          <a:p>
            <a:r>
              <a:rPr lang="en-US" b="1" dirty="0">
                <a:solidFill>
                  <a:schemeClr val="accent2"/>
                </a:solidFill>
              </a:rPr>
              <a:t>About Your Annotation Task and Annotators</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6" name="Rectangle 5">
            <a:extLst>
              <a:ext uri="{FF2B5EF4-FFF2-40B4-BE49-F238E27FC236}">
                <a16:creationId xmlns:a16="http://schemas.microsoft.com/office/drawing/2014/main" id="{5EEBFB06-A524-C34B-9620-92D206E61E03}"/>
              </a:ext>
            </a:extLst>
          </p:cNvPr>
          <p:cNvSpPr/>
          <p:nvPr/>
        </p:nvSpPr>
        <p:spPr>
          <a:xfrm>
            <a:off x="590872" y="2151727"/>
            <a:ext cx="8229600" cy="2554545"/>
          </a:xfrm>
          <a:prstGeom prst="rect">
            <a:avLst/>
          </a:prstGeom>
        </p:spPr>
        <p:txBody>
          <a:bodyPr wrap="square">
            <a:spAutoFit/>
          </a:bodyPr>
          <a:lstStyle/>
          <a:p>
            <a:pPr marL="285750" indent="-285750">
              <a:buFont typeface="Arial" panose="020B0604020202020204" pitchFamily="34" charset="0"/>
              <a:buChar char="•"/>
            </a:pPr>
            <a:r>
              <a:rPr lang="en-US" sz="2000" dirty="0">
                <a:latin typeface="+mn-lt"/>
              </a:rPr>
              <a:t>Number of annotators</a:t>
            </a:r>
          </a:p>
          <a:p>
            <a:r>
              <a:rPr lang="en-US" sz="2000" dirty="0">
                <a:latin typeface="+mn-lt"/>
              </a:rPr>
              <a:t> </a:t>
            </a:r>
          </a:p>
          <a:p>
            <a:pPr marL="285750" indent="-285750">
              <a:buFont typeface="Arial" panose="020B0604020202020204" pitchFamily="34" charset="0"/>
              <a:buChar char="•"/>
            </a:pPr>
            <a:r>
              <a:rPr lang="en-US" sz="2000" dirty="0">
                <a:latin typeface="+mn-lt"/>
              </a:rPr>
              <a:t>Type and amount of material annotated</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Number of categories in the scheme</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Criteria for selecting annotators</a:t>
            </a:r>
          </a:p>
          <a:p>
            <a:pPr marL="285750" indent="-285750">
              <a:buFont typeface="Arial" panose="020B0604020202020204" pitchFamily="34" charset="0"/>
              <a:buChar char="•"/>
            </a:pPr>
            <a:endParaRPr lang="en-US" sz="2000" dirty="0">
              <a:latin typeface="+mn-lt"/>
            </a:endParaRPr>
          </a:p>
        </p:txBody>
      </p:sp>
      <p:sp>
        <p:nvSpPr>
          <p:cNvPr id="4" name="Slide Number Placeholder 3">
            <a:extLst>
              <a:ext uri="{FF2B5EF4-FFF2-40B4-BE49-F238E27FC236}">
                <a16:creationId xmlns:a16="http://schemas.microsoft.com/office/drawing/2014/main" id="{4AB1E736-DAE5-5D44-9A57-BDCF0EF71158}"/>
              </a:ext>
            </a:extLst>
          </p:cNvPr>
          <p:cNvSpPr>
            <a:spLocks noGrp="1"/>
          </p:cNvSpPr>
          <p:nvPr>
            <p:ph type="sldNum" sz="quarter" idx="12"/>
          </p:nvPr>
        </p:nvSpPr>
        <p:spPr/>
        <p:txBody>
          <a:bodyPr/>
          <a:lstStyle/>
          <a:p>
            <a:pPr>
              <a:defRPr/>
            </a:pPr>
            <a:fld id="{740F825C-949B-974C-AB99-C3CE0C97A40B}" type="slidenum">
              <a:rPr lang="en-GB" altLang="en-US" smtClean="0"/>
              <a:pPr>
                <a:defRPr/>
              </a:pPr>
              <a:t>106</a:t>
            </a:fld>
            <a:endParaRPr lang="en-GB" altLang="en-US"/>
          </a:p>
        </p:txBody>
      </p:sp>
    </p:spTree>
    <p:extLst>
      <p:ext uri="{BB962C8B-B14F-4D97-AF65-F5344CB8AC3E}">
        <p14:creationId xmlns:p14="http://schemas.microsoft.com/office/powerpoint/2010/main" val="96782579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334462"/>
            <a:ext cx="8229600" cy="1143000"/>
          </a:xfrm>
        </p:spPr>
        <p:txBody>
          <a:bodyPr/>
          <a:lstStyle/>
          <a:p>
            <a:r>
              <a:rPr lang="en-US" b="1" dirty="0">
                <a:solidFill>
                  <a:schemeClr val="accent2"/>
                </a:solidFill>
              </a:rPr>
              <a:t>About Your Annotation Task and Annotators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6" name="Rectangle 5">
            <a:extLst>
              <a:ext uri="{FF2B5EF4-FFF2-40B4-BE49-F238E27FC236}">
                <a16:creationId xmlns:a16="http://schemas.microsoft.com/office/drawing/2014/main" id="{5EEBFB06-A524-C34B-9620-92D206E61E03}"/>
              </a:ext>
            </a:extLst>
          </p:cNvPr>
          <p:cNvSpPr/>
          <p:nvPr/>
        </p:nvSpPr>
        <p:spPr>
          <a:xfrm>
            <a:off x="613752" y="1997839"/>
            <a:ext cx="8229600" cy="3447098"/>
          </a:xfrm>
          <a:prstGeom prst="rect">
            <a:avLst/>
          </a:prstGeom>
        </p:spPr>
        <p:txBody>
          <a:bodyPr wrap="square">
            <a:spAutoFit/>
          </a:bodyPr>
          <a:lstStyle/>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sz="2000" dirty="0">
                <a:latin typeface="+mn-lt"/>
              </a:rPr>
              <a:t>Annotators’ expert status (novices, domain experts, schema developers, native speakers, etc.) </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Type and intensity of training </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Type and computation of agreement index</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Purpose for calculating the agreement index (including whether the goal was to reach a certain threshold or achieve “highest-possible” agreement)</a:t>
            </a:r>
          </a:p>
        </p:txBody>
      </p:sp>
      <p:sp>
        <p:nvSpPr>
          <p:cNvPr id="4" name="Slide Number Placeholder 3">
            <a:extLst>
              <a:ext uri="{FF2B5EF4-FFF2-40B4-BE49-F238E27FC236}">
                <a16:creationId xmlns:a16="http://schemas.microsoft.com/office/drawing/2014/main" id="{4AB1E736-DAE5-5D44-9A57-BDCF0EF71158}"/>
              </a:ext>
            </a:extLst>
          </p:cNvPr>
          <p:cNvSpPr>
            <a:spLocks noGrp="1"/>
          </p:cNvSpPr>
          <p:nvPr>
            <p:ph type="sldNum" sz="quarter" idx="12"/>
          </p:nvPr>
        </p:nvSpPr>
        <p:spPr/>
        <p:txBody>
          <a:bodyPr/>
          <a:lstStyle/>
          <a:p>
            <a:pPr>
              <a:defRPr/>
            </a:pPr>
            <a:fld id="{740F825C-949B-974C-AB99-C3CE0C97A40B}" type="slidenum">
              <a:rPr lang="en-GB" altLang="en-US" smtClean="0"/>
              <a:pPr>
                <a:defRPr/>
              </a:pPr>
              <a:t>107</a:t>
            </a:fld>
            <a:endParaRPr lang="en-GB" altLang="en-US"/>
          </a:p>
        </p:txBody>
      </p:sp>
    </p:spTree>
    <p:extLst>
      <p:ext uri="{BB962C8B-B14F-4D97-AF65-F5344CB8AC3E}">
        <p14:creationId xmlns:p14="http://schemas.microsoft.com/office/powerpoint/2010/main" val="151979241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Additional Considerations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Rectangle 3">
            <a:extLst>
              <a:ext uri="{FF2B5EF4-FFF2-40B4-BE49-F238E27FC236}">
                <a16:creationId xmlns:a16="http://schemas.microsoft.com/office/drawing/2014/main" id="{91D47079-35B4-2A46-B116-C65B842A6AA5}"/>
              </a:ext>
            </a:extLst>
          </p:cNvPr>
          <p:cNvSpPr/>
          <p:nvPr/>
        </p:nvSpPr>
        <p:spPr>
          <a:xfrm>
            <a:off x="837928" y="1582340"/>
            <a:ext cx="7200800" cy="3693319"/>
          </a:xfrm>
          <a:prstGeom prst="rect">
            <a:avLst/>
          </a:prstGeom>
        </p:spPr>
        <p:txBody>
          <a:bodyPr wrap="square">
            <a:spAutoFit/>
          </a:bodyPr>
          <a:lstStyle/>
          <a:p>
            <a:r>
              <a:rPr lang="en-US" b="1" dirty="0">
                <a:latin typeface="+mn-lt"/>
              </a:rPr>
              <a:t>Here’s lots of other information that other researchers will find useful when planning their own annotation task, such as</a:t>
            </a:r>
            <a:r>
              <a:rPr lang="en-US" dirty="0">
                <a:latin typeface="+mn-lt"/>
              </a:rPr>
              <a:t>:</a:t>
            </a:r>
          </a:p>
          <a:p>
            <a:endParaRPr lang="en-US" dirty="0">
              <a:latin typeface="+mn-lt"/>
            </a:endParaRPr>
          </a:p>
          <a:p>
            <a:pPr marL="285750" indent="-285750">
              <a:buFont typeface="Arial" panose="020B0604020202020204" pitchFamily="34" charset="0"/>
              <a:buChar char="•"/>
            </a:pPr>
            <a:r>
              <a:rPr lang="en-US" dirty="0">
                <a:latin typeface="+mn-lt"/>
              </a:rPr>
              <a:t>Annotation/adjudication tools that you used</a:t>
            </a:r>
          </a:p>
          <a:p>
            <a:pPr marL="285750" indent="-285750">
              <a:buFont typeface="Arial" panose="020B0604020202020204" pitchFamily="34" charset="0"/>
              <a:buChar char="•"/>
            </a:pPr>
            <a:r>
              <a:rPr lang="en-US" dirty="0">
                <a:latin typeface="+mn-lt"/>
              </a:rPr>
              <a:t>How the gold standard was adjudicated, and information about the adjudicators</a:t>
            </a:r>
          </a:p>
          <a:p>
            <a:pPr marL="285750" indent="-285750">
              <a:buFont typeface="Arial" panose="020B0604020202020204" pitchFamily="34" charset="0"/>
              <a:buChar char="•"/>
            </a:pPr>
            <a:r>
              <a:rPr lang="en-US" dirty="0">
                <a:latin typeface="+mn-lt"/>
              </a:rPr>
              <a:t>Any major revisions that your model or guidelines had to undergo during the MA­MA cycle</a:t>
            </a:r>
          </a:p>
          <a:p>
            <a:pPr marL="285750" indent="-285750">
              <a:buFont typeface="Arial" panose="020B0604020202020204" pitchFamily="34" charset="0"/>
              <a:buChar char="•"/>
            </a:pPr>
            <a:r>
              <a:rPr lang="en-US" dirty="0">
                <a:latin typeface="+mn-lt"/>
              </a:rPr>
              <a:t>Information about the corpus, model, or other aspect of the annotation that may have affected agreement scores or annotation quality</a:t>
            </a:r>
          </a:p>
          <a:p>
            <a:pPr marL="285750" indent="-285750">
              <a:buFont typeface="Arial" panose="020B0604020202020204" pitchFamily="34" charset="0"/>
              <a:buChar char="•"/>
            </a:pPr>
            <a:r>
              <a:rPr lang="en-US" dirty="0">
                <a:latin typeface="+mn-lt"/>
              </a:rPr>
              <a:t>Major sources of confusion or disagreement among annotators or adjudicators</a:t>
            </a:r>
          </a:p>
        </p:txBody>
      </p:sp>
      <p:sp>
        <p:nvSpPr>
          <p:cNvPr id="5" name="Slide Number Placeholder 4">
            <a:extLst>
              <a:ext uri="{FF2B5EF4-FFF2-40B4-BE49-F238E27FC236}">
                <a16:creationId xmlns:a16="http://schemas.microsoft.com/office/drawing/2014/main" id="{E3409BF0-831D-4B4B-87C5-ECAF8E3D426F}"/>
              </a:ext>
            </a:extLst>
          </p:cNvPr>
          <p:cNvSpPr>
            <a:spLocks noGrp="1"/>
          </p:cNvSpPr>
          <p:nvPr>
            <p:ph type="sldNum" sz="quarter" idx="12"/>
          </p:nvPr>
        </p:nvSpPr>
        <p:spPr/>
        <p:txBody>
          <a:bodyPr/>
          <a:lstStyle/>
          <a:p>
            <a:pPr>
              <a:defRPr/>
            </a:pPr>
            <a:fld id="{740F825C-949B-974C-AB99-C3CE0C97A40B}" type="slidenum">
              <a:rPr lang="en-GB" altLang="en-US" smtClean="0"/>
              <a:pPr>
                <a:defRPr/>
              </a:pPr>
              <a:t>108</a:t>
            </a:fld>
            <a:endParaRPr lang="en-GB" altLang="en-US"/>
          </a:p>
        </p:txBody>
      </p:sp>
    </p:spTree>
    <p:extLst>
      <p:ext uri="{BB962C8B-B14F-4D97-AF65-F5344CB8AC3E}">
        <p14:creationId xmlns:p14="http://schemas.microsoft.com/office/powerpoint/2010/main" val="351795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Annotators </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Rectangle 4">
            <a:extLst>
              <a:ext uri="{FF2B5EF4-FFF2-40B4-BE49-F238E27FC236}">
                <a16:creationId xmlns:a16="http://schemas.microsoft.com/office/drawing/2014/main" id="{06335BCE-CCFF-D941-B2A7-D7AFDD9DF0EC}"/>
              </a:ext>
            </a:extLst>
          </p:cNvPr>
          <p:cNvSpPr/>
          <p:nvPr/>
        </p:nvSpPr>
        <p:spPr>
          <a:xfrm>
            <a:off x="590872" y="1101849"/>
            <a:ext cx="7715200" cy="3108543"/>
          </a:xfrm>
          <a:prstGeom prst="rect">
            <a:avLst/>
          </a:prstGeom>
        </p:spPr>
        <p:txBody>
          <a:bodyPr wrap="square">
            <a:spAutoFit/>
          </a:bodyPr>
          <a:lstStyle/>
          <a:p>
            <a:endParaRPr lang="en-US" dirty="0">
              <a:latin typeface="+mn-lt"/>
            </a:endParaRPr>
          </a:p>
          <a:p>
            <a:pPr marL="285750" indent="-285750">
              <a:buFont typeface="Arial" panose="020B0604020202020204" pitchFamily="34" charset="0"/>
              <a:buChar char="•"/>
            </a:pPr>
            <a:r>
              <a:rPr lang="en-US" sz="2000" dirty="0">
                <a:latin typeface="+mn-lt"/>
              </a:rPr>
              <a:t>Another aspect of your task that you’ll want to think about is who you hired to annotate your corpus. </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If you had a task requiring specialized knowledge to fully understand, did you hire people who had that knowledge already (e.g., did you hire people with training in linguistics to do a part-of-speech [POS] annotation task), or did you hire inexper­ienced people and train them? </a:t>
            </a:r>
          </a:p>
          <a:p>
            <a:endParaRPr lang="en-US" dirty="0">
              <a:latin typeface="+mn-lt"/>
            </a:endParaRPr>
          </a:p>
        </p:txBody>
      </p:sp>
      <p:sp>
        <p:nvSpPr>
          <p:cNvPr id="4" name="Slide Number Placeholder 3">
            <a:extLst>
              <a:ext uri="{FF2B5EF4-FFF2-40B4-BE49-F238E27FC236}">
                <a16:creationId xmlns:a16="http://schemas.microsoft.com/office/drawing/2014/main" id="{447A0D26-2CEE-FF4A-A9B0-9334AA96DF2C}"/>
              </a:ext>
            </a:extLst>
          </p:cNvPr>
          <p:cNvSpPr>
            <a:spLocks noGrp="1"/>
          </p:cNvSpPr>
          <p:nvPr>
            <p:ph type="sldNum" sz="quarter" idx="12"/>
          </p:nvPr>
        </p:nvSpPr>
        <p:spPr/>
        <p:txBody>
          <a:bodyPr/>
          <a:lstStyle/>
          <a:p>
            <a:pPr>
              <a:defRPr/>
            </a:pPr>
            <a:fld id="{740F825C-949B-974C-AB99-C3CE0C97A40B}" type="slidenum">
              <a:rPr lang="en-GB" altLang="en-US" smtClean="0"/>
              <a:pPr>
                <a:defRPr/>
              </a:pPr>
              <a:t>109</a:t>
            </a:fld>
            <a:endParaRPr lang="en-GB" altLang="en-US"/>
          </a:p>
        </p:txBody>
      </p:sp>
    </p:spTree>
    <p:extLst>
      <p:ext uri="{BB962C8B-B14F-4D97-AF65-F5344CB8AC3E}">
        <p14:creationId xmlns:p14="http://schemas.microsoft.com/office/powerpoint/2010/main" val="926463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API Features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11</a:t>
            </a:fld>
            <a:endParaRPr lang="en-GB" altLang="en-US"/>
          </a:p>
        </p:txBody>
      </p:sp>
      <p:sp>
        <p:nvSpPr>
          <p:cNvPr id="5" name="Rectangle 4">
            <a:extLst>
              <a:ext uri="{FF2B5EF4-FFF2-40B4-BE49-F238E27FC236}">
                <a16:creationId xmlns:a16="http://schemas.microsoft.com/office/drawing/2014/main" id="{ECA912BC-E38A-3645-A506-590860A29972}"/>
              </a:ext>
            </a:extLst>
          </p:cNvPr>
          <p:cNvSpPr/>
          <p:nvPr/>
        </p:nvSpPr>
        <p:spPr>
          <a:xfrm>
            <a:off x="531844" y="1237320"/>
            <a:ext cx="3382144" cy="369332"/>
          </a:xfrm>
          <a:prstGeom prst="rect">
            <a:avLst/>
          </a:prstGeom>
        </p:spPr>
        <p:txBody>
          <a:bodyPr wrap="none">
            <a:spAutoFit/>
          </a:bodyPr>
          <a:lstStyle/>
          <a:p>
            <a:r>
              <a:rPr lang="en-US" b="1" dirty="0">
                <a:solidFill>
                  <a:schemeClr val="accent2">
                    <a:lumMod val="75000"/>
                  </a:schemeClr>
                </a:solidFill>
              </a:rPr>
              <a:t>REST Versus Streaming APIs</a:t>
            </a:r>
          </a:p>
        </p:txBody>
      </p:sp>
      <p:sp>
        <p:nvSpPr>
          <p:cNvPr id="6" name="Rectangle 5">
            <a:extLst>
              <a:ext uri="{FF2B5EF4-FFF2-40B4-BE49-F238E27FC236}">
                <a16:creationId xmlns:a16="http://schemas.microsoft.com/office/drawing/2014/main" id="{D702B95F-9CD6-774B-A0E5-E09ADC97F752}"/>
              </a:ext>
            </a:extLst>
          </p:cNvPr>
          <p:cNvSpPr/>
          <p:nvPr/>
        </p:nvSpPr>
        <p:spPr>
          <a:xfrm>
            <a:off x="588586" y="1844824"/>
            <a:ext cx="7727830" cy="3693319"/>
          </a:xfrm>
          <a:prstGeom prst="rect">
            <a:avLst/>
          </a:prstGeom>
        </p:spPr>
        <p:txBody>
          <a:bodyPr wrap="square">
            <a:spAutoFit/>
          </a:bodyPr>
          <a:lstStyle/>
          <a:p>
            <a:pPr marL="285750" indent="-285750">
              <a:buFont typeface="Arial" panose="020B0604020202020204" pitchFamily="34" charset="0"/>
              <a:buChar char="•"/>
            </a:pPr>
            <a:r>
              <a:rPr lang="en-US" b="1" dirty="0">
                <a:latin typeface="+mn-lt"/>
              </a:rPr>
              <a:t>The Twitter API is available in two forms: REST and Streaming.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Most APIs are RESTful, but some real-time services offer streaming APIs. </a:t>
            </a:r>
          </a:p>
          <a:p>
            <a:pPr marL="285750" indent="-285750">
              <a:buFont typeface="Arial" panose="020B0604020202020204" pitchFamily="34" charset="0"/>
              <a:buChar char="•"/>
            </a:pPr>
            <a:endParaRPr lang="en-US" dirty="0">
              <a:latin typeface="+mn-lt"/>
            </a:endParaRPr>
          </a:p>
          <a:p>
            <a:endParaRPr lang="en-US" dirty="0">
              <a:latin typeface="+mn-lt"/>
            </a:endParaRPr>
          </a:p>
          <a:p>
            <a:pPr marL="285750" indent="-285750">
              <a:buFont typeface="Arial" panose="020B0604020202020204" pitchFamily="34" charset="0"/>
              <a:buChar char="•"/>
            </a:pPr>
            <a:r>
              <a:rPr lang="en-US" dirty="0"/>
              <a:t>Data from REST APIs can be accessed using the requests library.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With the requests library, you can GET and POST web requests—which is what REST APIs use to return matching data.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 the case of Twitter, the REST API allows you to query tweets, post tweets, and do most things Twitter allows via its website.</a:t>
            </a:r>
            <a:endParaRPr lang="en-US" dirty="0">
              <a:latin typeface="+mn-lt"/>
            </a:endParaRPr>
          </a:p>
        </p:txBody>
      </p:sp>
    </p:spTree>
    <p:extLst>
      <p:ext uri="{BB962C8B-B14F-4D97-AF65-F5344CB8AC3E}">
        <p14:creationId xmlns:p14="http://schemas.microsoft.com/office/powerpoint/2010/main" val="165222996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Annotators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Rectangle 4">
            <a:extLst>
              <a:ext uri="{FF2B5EF4-FFF2-40B4-BE49-F238E27FC236}">
                <a16:creationId xmlns:a16="http://schemas.microsoft.com/office/drawing/2014/main" id="{06335BCE-CCFF-D941-B2A7-D7AFDD9DF0EC}"/>
              </a:ext>
            </a:extLst>
          </p:cNvPr>
          <p:cNvSpPr/>
          <p:nvPr/>
        </p:nvSpPr>
        <p:spPr>
          <a:xfrm>
            <a:off x="591311" y="773082"/>
            <a:ext cx="7715200" cy="3170099"/>
          </a:xfrm>
          <a:prstGeom prst="rect">
            <a:avLst/>
          </a:prstGeom>
        </p:spPr>
        <p:txBody>
          <a:bodyPr wrap="square">
            <a:spAutoFit/>
          </a:bodyPr>
          <a:lstStyle/>
          <a:p>
            <a:endParaRPr lang="en-US" sz="2000" dirty="0">
              <a:latin typeface="+mn-lt"/>
            </a:endParaRPr>
          </a:p>
          <a:p>
            <a:endParaRPr lang="en-US" sz="2000" dirty="0">
              <a:latin typeface="+mn-lt"/>
            </a:endParaRPr>
          </a:p>
          <a:p>
            <a:pPr marL="285750" indent="-285750">
              <a:buFont typeface="Arial" panose="020B0604020202020204" pitchFamily="34" charset="0"/>
              <a:buChar char="•"/>
            </a:pPr>
            <a:r>
              <a:rPr lang="en-US" sz="2000" dirty="0">
                <a:latin typeface="+mn-lt"/>
              </a:rPr>
              <a:t>If you trained people from the beginning, were they able to pick up the task quickly and make a minimum of mistakes, and finally, was the training process ongoing throughout the annotation task? </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If you used Amazon’s Mechanical Turk, were you able to obtain sufficiently high-quality annotations for your project, or did you have to spend a lot of time weeding out bad data?</a:t>
            </a:r>
          </a:p>
        </p:txBody>
      </p:sp>
      <p:sp>
        <p:nvSpPr>
          <p:cNvPr id="4" name="Slide Number Placeholder 3">
            <a:extLst>
              <a:ext uri="{FF2B5EF4-FFF2-40B4-BE49-F238E27FC236}">
                <a16:creationId xmlns:a16="http://schemas.microsoft.com/office/drawing/2014/main" id="{447A0D26-2CEE-FF4A-A9B0-9334AA96DF2C}"/>
              </a:ext>
            </a:extLst>
          </p:cNvPr>
          <p:cNvSpPr>
            <a:spLocks noGrp="1"/>
          </p:cNvSpPr>
          <p:nvPr>
            <p:ph type="sldNum" sz="quarter" idx="12"/>
          </p:nvPr>
        </p:nvSpPr>
        <p:spPr/>
        <p:txBody>
          <a:bodyPr/>
          <a:lstStyle/>
          <a:p>
            <a:pPr>
              <a:defRPr/>
            </a:pPr>
            <a:fld id="{740F825C-949B-974C-AB99-C3CE0C97A40B}" type="slidenum">
              <a:rPr lang="en-GB" altLang="en-US" smtClean="0"/>
              <a:pPr>
                <a:defRPr/>
              </a:pPr>
              <a:t>110</a:t>
            </a:fld>
            <a:endParaRPr lang="en-GB" altLang="en-US"/>
          </a:p>
        </p:txBody>
      </p:sp>
    </p:spTree>
    <p:extLst>
      <p:ext uri="{BB962C8B-B14F-4D97-AF65-F5344CB8AC3E}">
        <p14:creationId xmlns:p14="http://schemas.microsoft.com/office/powerpoint/2010/main" val="144821047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Annotators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Rectangle 4">
            <a:extLst>
              <a:ext uri="{FF2B5EF4-FFF2-40B4-BE49-F238E27FC236}">
                <a16:creationId xmlns:a16="http://schemas.microsoft.com/office/drawing/2014/main" id="{06335BCE-CCFF-D941-B2A7-D7AFDD9DF0EC}"/>
              </a:ext>
            </a:extLst>
          </p:cNvPr>
          <p:cNvSpPr/>
          <p:nvPr/>
        </p:nvSpPr>
        <p:spPr>
          <a:xfrm>
            <a:off x="971600" y="1643162"/>
            <a:ext cx="7715200" cy="2831544"/>
          </a:xfrm>
          <a:prstGeom prst="rect">
            <a:avLst/>
          </a:prstGeom>
        </p:spPr>
        <p:txBody>
          <a:bodyPr wrap="square">
            <a:spAutoFit/>
          </a:bodyPr>
          <a:lstStyle/>
          <a:p>
            <a:endParaRPr lang="en-US" dirty="0">
              <a:latin typeface="+mn-lt"/>
            </a:endParaRPr>
          </a:p>
          <a:p>
            <a:pPr marL="285750" indent="-285750">
              <a:buFont typeface="Arial" panose="020B0604020202020204" pitchFamily="34" charset="0"/>
              <a:buChar char="•"/>
            </a:pPr>
            <a:r>
              <a:rPr lang="en-US" sz="2000" dirty="0">
                <a:latin typeface="+mn-lt"/>
              </a:rPr>
              <a:t>What language or languages do your annotators need to know to perform your annotation task?</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Does your annotation task require any specialized knowledge to understand or perform?</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What are the practical considerations that need to be taken into account (money, time, size of the dataset, etc.)?</a:t>
            </a:r>
          </a:p>
        </p:txBody>
      </p:sp>
      <p:sp>
        <p:nvSpPr>
          <p:cNvPr id="4" name="Slide Number Placeholder 3">
            <a:extLst>
              <a:ext uri="{FF2B5EF4-FFF2-40B4-BE49-F238E27FC236}">
                <a16:creationId xmlns:a16="http://schemas.microsoft.com/office/drawing/2014/main" id="{447A0D26-2CEE-FF4A-A9B0-9334AA96DF2C}"/>
              </a:ext>
            </a:extLst>
          </p:cNvPr>
          <p:cNvSpPr>
            <a:spLocks noGrp="1"/>
          </p:cNvSpPr>
          <p:nvPr>
            <p:ph type="sldNum" sz="quarter" idx="12"/>
          </p:nvPr>
        </p:nvSpPr>
        <p:spPr/>
        <p:txBody>
          <a:bodyPr/>
          <a:lstStyle/>
          <a:p>
            <a:pPr>
              <a:defRPr/>
            </a:pPr>
            <a:fld id="{740F825C-949B-974C-AB99-C3CE0C97A40B}" type="slidenum">
              <a:rPr lang="en-GB" altLang="en-US" smtClean="0"/>
              <a:pPr>
                <a:defRPr/>
              </a:pPr>
              <a:t>111</a:t>
            </a:fld>
            <a:endParaRPr lang="en-GB" altLang="en-US"/>
          </a:p>
        </p:txBody>
      </p:sp>
    </p:spTree>
    <p:extLst>
      <p:ext uri="{BB962C8B-B14F-4D97-AF65-F5344CB8AC3E}">
        <p14:creationId xmlns:p14="http://schemas.microsoft.com/office/powerpoint/2010/main" val="312511613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Annotation Development Cycle: Tools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Rectangle 3">
            <a:extLst>
              <a:ext uri="{FF2B5EF4-FFF2-40B4-BE49-F238E27FC236}">
                <a16:creationId xmlns:a16="http://schemas.microsoft.com/office/drawing/2014/main" id="{6A858B21-A729-5E4F-A3F4-5389DBAE4F5D}"/>
              </a:ext>
            </a:extLst>
          </p:cNvPr>
          <p:cNvSpPr/>
          <p:nvPr/>
        </p:nvSpPr>
        <p:spPr>
          <a:xfrm>
            <a:off x="899592" y="1475656"/>
            <a:ext cx="7560840" cy="3416320"/>
          </a:xfrm>
          <a:prstGeom prst="rect">
            <a:avLst/>
          </a:prstGeom>
        </p:spPr>
        <p:txBody>
          <a:bodyPr wrap="square">
            <a:spAutoFit/>
          </a:bodyPr>
          <a:lstStyle/>
          <a:p>
            <a:endParaRPr lang="en-US" dirty="0">
              <a:latin typeface="Times New Roman" panose="02020603050405020304" pitchFamily="18" charset="0"/>
            </a:endParaRPr>
          </a:p>
          <a:p>
            <a:pPr marL="285750" indent="-285750">
              <a:buFont typeface="Arial" panose="020B0604020202020204" pitchFamily="34" charset="0"/>
              <a:buChar char="•"/>
            </a:pPr>
            <a:r>
              <a:rPr lang="en-US" dirty="0">
                <a:latin typeface="+mn-lt"/>
              </a:rPr>
              <a:t>It’s worth checking in with your annotators and adjudicators to see if the software you had them use to create your corpus is one that helped or hindered them in their task.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While most annotation software has some limitations, it always helps to pick soft­ware that will support your annotation task rather than get in the way of it.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It’s really up to your annotators, who spend the most time working with the software, to decide what the pros and cons are after they’ve finished their part.</a:t>
            </a:r>
          </a:p>
        </p:txBody>
      </p:sp>
      <p:sp>
        <p:nvSpPr>
          <p:cNvPr id="5" name="Slide Number Placeholder 4">
            <a:extLst>
              <a:ext uri="{FF2B5EF4-FFF2-40B4-BE49-F238E27FC236}">
                <a16:creationId xmlns:a16="http://schemas.microsoft.com/office/drawing/2014/main" id="{2BA5A847-CA91-3E40-8688-0FF2FF2B09E7}"/>
              </a:ext>
            </a:extLst>
          </p:cNvPr>
          <p:cNvSpPr>
            <a:spLocks noGrp="1"/>
          </p:cNvSpPr>
          <p:nvPr>
            <p:ph type="sldNum" sz="quarter" idx="12"/>
          </p:nvPr>
        </p:nvSpPr>
        <p:spPr/>
        <p:txBody>
          <a:bodyPr/>
          <a:lstStyle/>
          <a:p>
            <a:pPr>
              <a:defRPr/>
            </a:pPr>
            <a:fld id="{740F825C-949B-974C-AB99-C3CE0C97A40B}" type="slidenum">
              <a:rPr lang="en-GB" altLang="en-US" smtClean="0"/>
              <a:pPr>
                <a:defRPr/>
              </a:pPr>
              <a:t>112</a:t>
            </a:fld>
            <a:endParaRPr lang="en-GB" altLang="en-US"/>
          </a:p>
        </p:txBody>
      </p:sp>
    </p:spTree>
    <p:extLst>
      <p:ext uri="{BB962C8B-B14F-4D97-AF65-F5344CB8AC3E}">
        <p14:creationId xmlns:p14="http://schemas.microsoft.com/office/powerpoint/2010/main" val="119237772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46856" y="2938029"/>
            <a:ext cx="8229600" cy="1143000"/>
          </a:xfrm>
        </p:spPr>
        <p:txBody>
          <a:bodyPr/>
          <a:lstStyle/>
          <a:p>
            <a:r>
              <a:rPr lang="en-US" b="1" dirty="0">
                <a:solidFill>
                  <a:schemeClr val="accent2">
                    <a:lumMod val="75000"/>
                  </a:schemeClr>
                </a:solidFill>
              </a:rPr>
              <a:t>Problems that can affect annotation </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395536"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FBBD56C1-3EE9-0942-B8C2-83A00EB774F6}"/>
              </a:ext>
            </a:extLst>
          </p:cNvPr>
          <p:cNvSpPr>
            <a:spLocks noGrp="1"/>
          </p:cNvSpPr>
          <p:nvPr>
            <p:ph type="sldNum" sz="quarter" idx="12"/>
          </p:nvPr>
        </p:nvSpPr>
        <p:spPr/>
        <p:txBody>
          <a:bodyPr/>
          <a:lstStyle/>
          <a:p>
            <a:pPr>
              <a:defRPr/>
            </a:pPr>
            <a:fld id="{740F825C-949B-974C-AB99-C3CE0C97A40B}" type="slidenum">
              <a:rPr lang="en-GB" altLang="en-US" smtClean="0"/>
              <a:pPr>
                <a:defRPr/>
              </a:pPr>
              <a:t>113</a:t>
            </a:fld>
            <a:endParaRPr lang="en-GB" altLang="en-US"/>
          </a:p>
        </p:txBody>
      </p:sp>
    </p:spTree>
    <p:extLst>
      <p:ext uri="{BB962C8B-B14F-4D97-AF65-F5344CB8AC3E}">
        <p14:creationId xmlns:p14="http://schemas.microsoft.com/office/powerpoint/2010/main" val="2525135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46856" y="2938029"/>
            <a:ext cx="8229600" cy="1143000"/>
          </a:xfrm>
        </p:spPr>
        <p:txBody>
          <a:bodyPr/>
          <a:lstStyle/>
          <a:p>
            <a:r>
              <a:rPr lang="en-US" b="1" dirty="0">
                <a:solidFill>
                  <a:schemeClr val="accent2">
                    <a:lumMod val="75000"/>
                  </a:schemeClr>
                </a:solidFill>
              </a:rPr>
              <a:t>Dataset Issues </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395536"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FBBD56C1-3EE9-0942-B8C2-83A00EB774F6}"/>
              </a:ext>
            </a:extLst>
          </p:cNvPr>
          <p:cNvSpPr>
            <a:spLocks noGrp="1"/>
          </p:cNvSpPr>
          <p:nvPr>
            <p:ph type="sldNum" sz="quarter" idx="12"/>
          </p:nvPr>
        </p:nvSpPr>
        <p:spPr/>
        <p:txBody>
          <a:bodyPr/>
          <a:lstStyle/>
          <a:p>
            <a:pPr>
              <a:defRPr/>
            </a:pPr>
            <a:fld id="{740F825C-949B-974C-AB99-C3CE0C97A40B}" type="slidenum">
              <a:rPr lang="en-GB" altLang="en-US" smtClean="0"/>
              <a:pPr>
                <a:defRPr/>
              </a:pPr>
              <a:t>114</a:t>
            </a:fld>
            <a:endParaRPr lang="en-GB" altLang="en-US"/>
          </a:p>
        </p:txBody>
      </p:sp>
    </p:spTree>
    <p:extLst>
      <p:ext uri="{BB962C8B-B14F-4D97-AF65-F5344CB8AC3E}">
        <p14:creationId xmlns:p14="http://schemas.microsoft.com/office/powerpoint/2010/main" val="289470964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Dataset is Too Small </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395536"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6" name="Rectangle 5">
            <a:extLst>
              <a:ext uri="{FF2B5EF4-FFF2-40B4-BE49-F238E27FC236}">
                <a16:creationId xmlns:a16="http://schemas.microsoft.com/office/drawing/2014/main" id="{3E6954F5-E6BE-6A46-AC74-3EA105371496}"/>
              </a:ext>
            </a:extLst>
          </p:cNvPr>
          <p:cNvSpPr/>
          <p:nvPr/>
        </p:nvSpPr>
        <p:spPr>
          <a:xfrm>
            <a:off x="683568" y="1916832"/>
            <a:ext cx="7630714" cy="2585323"/>
          </a:xfrm>
          <a:prstGeom prst="rect">
            <a:avLst/>
          </a:prstGeom>
        </p:spPr>
        <p:txBody>
          <a:bodyPr wrap="square">
            <a:spAutoFit/>
          </a:bodyPr>
          <a:lstStyle/>
          <a:p>
            <a:pPr marL="285750" indent="-285750">
              <a:buFont typeface="Arial" panose="020B0604020202020204" pitchFamily="34" charset="0"/>
              <a:buChar char="•"/>
            </a:pPr>
            <a:r>
              <a:rPr lang="en-US" dirty="0">
                <a:latin typeface="+mn-lt"/>
              </a:rPr>
              <a:t>We’ve talked about dividing the corpus into three sets: dev-training, dev-test, and final test.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However, splitting up a corpus in this manner can be difficult if the corpus isn’t very big.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You want to make sure you have enough data to train on, but if your testing sets are too small, then even a few errors can make it seem as though your algorithm is doing a very poor job.</a:t>
            </a:r>
          </a:p>
        </p:txBody>
      </p:sp>
      <p:sp>
        <p:nvSpPr>
          <p:cNvPr id="4" name="Slide Number Placeholder 3">
            <a:extLst>
              <a:ext uri="{FF2B5EF4-FFF2-40B4-BE49-F238E27FC236}">
                <a16:creationId xmlns:a16="http://schemas.microsoft.com/office/drawing/2014/main" id="{FBBD56C1-3EE9-0942-B8C2-83A00EB774F6}"/>
              </a:ext>
            </a:extLst>
          </p:cNvPr>
          <p:cNvSpPr>
            <a:spLocks noGrp="1"/>
          </p:cNvSpPr>
          <p:nvPr>
            <p:ph type="sldNum" sz="quarter" idx="12"/>
          </p:nvPr>
        </p:nvSpPr>
        <p:spPr/>
        <p:txBody>
          <a:bodyPr/>
          <a:lstStyle/>
          <a:p>
            <a:pPr>
              <a:defRPr/>
            </a:pPr>
            <a:fld id="{740F825C-949B-974C-AB99-C3CE0C97A40B}" type="slidenum">
              <a:rPr lang="en-GB" altLang="en-US" smtClean="0"/>
              <a:pPr>
                <a:defRPr/>
              </a:pPr>
              <a:t>115</a:t>
            </a:fld>
            <a:endParaRPr lang="en-GB" altLang="en-US"/>
          </a:p>
        </p:txBody>
      </p:sp>
    </p:spTree>
    <p:extLst>
      <p:ext uri="{BB962C8B-B14F-4D97-AF65-F5344CB8AC3E}">
        <p14:creationId xmlns:p14="http://schemas.microsoft.com/office/powerpoint/2010/main" val="263372490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40633" y="741391"/>
            <a:ext cx="8229600" cy="1143000"/>
          </a:xfrm>
        </p:spPr>
        <p:txBody>
          <a:bodyPr/>
          <a:lstStyle/>
          <a:p>
            <a:r>
              <a:rPr lang="en-US" b="1" dirty="0">
                <a:solidFill>
                  <a:schemeClr val="accent2"/>
                </a:solidFill>
              </a:rPr>
              <a:t>Dataset Issues: Algorithm fits development data too well</a:t>
            </a:r>
            <a:br>
              <a:rPr lang="en-US" b="1" dirty="0">
                <a:solidFill>
                  <a:schemeClr val="accent2"/>
                </a:solidFill>
              </a:rPr>
            </a:br>
            <a:r>
              <a:rPr lang="en-US" b="1" dirty="0">
                <a:solidFill>
                  <a:schemeClr val="accent2"/>
                </a:solidFill>
              </a:rPr>
              <a:t> </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Rectangle 3">
            <a:extLst>
              <a:ext uri="{FF2B5EF4-FFF2-40B4-BE49-F238E27FC236}">
                <a16:creationId xmlns:a16="http://schemas.microsoft.com/office/drawing/2014/main" id="{80CD59C2-298A-5A4E-85C6-022AD29846C1}"/>
              </a:ext>
            </a:extLst>
          </p:cNvPr>
          <p:cNvSpPr/>
          <p:nvPr/>
        </p:nvSpPr>
        <p:spPr>
          <a:xfrm>
            <a:off x="778322" y="2197477"/>
            <a:ext cx="7354222" cy="3785652"/>
          </a:xfrm>
          <a:prstGeom prst="rect">
            <a:avLst/>
          </a:prstGeom>
        </p:spPr>
        <p:txBody>
          <a:bodyPr wrap="square">
            <a:spAutoFit/>
          </a:bodyPr>
          <a:lstStyle/>
          <a:p>
            <a:pPr marL="342900" indent="-342900">
              <a:buFont typeface="Arial" panose="020B0604020202020204" pitchFamily="34" charset="0"/>
              <a:buChar char="•"/>
            </a:pPr>
            <a:r>
              <a:rPr lang="en-US" sz="2000" dirty="0">
                <a:latin typeface="+mn-lt"/>
              </a:rPr>
              <a:t>While it’s true that you want to have a feature set that does a good job of representing your corpus, it’s possible to end up selecting features that exist disproportionately in your dev-training and dev-testing sets, which will mean your algorithm will not work as well on your final test set as it might otherwise.</a:t>
            </a:r>
          </a:p>
          <a:p>
            <a:pPr marL="342900" indent="-342900">
              <a:buFont typeface="Arial" panose="020B0604020202020204" pitchFamily="34" charset="0"/>
              <a:buChar char="•"/>
            </a:pPr>
            <a:endParaRPr lang="en-US" sz="2000" dirty="0">
              <a:latin typeface="+mn-lt"/>
            </a:endParaRPr>
          </a:p>
          <a:p>
            <a:pPr marL="342900" indent="-342900">
              <a:buFont typeface="Arial" panose="020B0604020202020204" pitchFamily="34" charset="0"/>
              <a:buChar char="•"/>
            </a:pPr>
            <a:r>
              <a:rPr lang="en-US" sz="2000" dirty="0"/>
              <a:t>This is where the representativeness and balance of your corpus can really come into play, but it’s also where the problem of attaining true representativeness and balance is brought to light. </a:t>
            </a:r>
          </a:p>
          <a:p>
            <a:r>
              <a:rPr lang="en-US" sz="2000" dirty="0">
                <a:latin typeface="+mn-lt"/>
              </a:rPr>
              <a:t> </a:t>
            </a:r>
          </a:p>
        </p:txBody>
      </p:sp>
      <p:sp>
        <p:nvSpPr>
          <p:cNvPr id="6" name="Slide Number Placeholder 5">
            <a:extLst>
              <a:ext uri="{FF2B5EF4-FFF2-40B4-BE49-F238E27FC236}">
                <a16:creationId xmlns:a16="http://schemas.microsoft.com/office/drawing/2014/main" id="{031DFFF4-7F71-2B4C-9975-B8A6A3F3CA8A}"/>
              </a:ext>
            </a:extLst>
          </p:cNvPr>
          <p:cNvSpPr>
            <a:spLocks noGrp="1"/>
          </p:cNvSpPr>
          <p:nvPr>
            <p:ph type="sldNum" sz="quarter" idx="12"/>
          </p:nvPr>
        </p:nvSpPr>
        <p:spPr/>
        <p:txBody>
          <a:bodyPr/>
          <a:lstStyle/>
          <a:p>
            <a:pPr>
              <a:defRPr/>
            </a:pPr>
            <a:fld id="{740F825C-949B-974C-AB99-C3CE0C97A40B}" type="slidenum">
              <a:rPr lang="en-GB" altLang="en-US" smtClean="0"/>
              <a:pPr>
                <a:defRPr/>
              </a:pPr>
              <a:t>116</a:t>
            </a:fld>
            <a:endParaRPr lang="en-GB" altLang="en-US"/>
          </a:p>
        </p:txBody>
      </p:sp>
    </p:spTree>
    <p:extLst>
      <p:ext uri="{BB962C8B-B14F-4D97-AF65-F5344CB8AC3E}">
        <p14:creationId xmlns:p14="http://schemas.microsoft.com/office/powerpoint/2010/main" val="942524391"/>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665820"/>
            <a:ext cx="8229600" cy="1143000"/>
          </a:xfrm>
        </p:spPr>
        <p:txBody>
          <a:bodyPr/>
          <a:lstStyle/>
          <a:p>
            <a:r>
              <a:rPr lang="en-US" b="1" dirty="0">
                <a:solidFill>
                  <a:schemeClr val="accent2">
                    <a:lumMod val="75000"/>
                  </a:schemeClr>
                </a:solidFill>
              </a:rPr>
              <a:t>Dataset Issues: Algorithm fits development data too well</a:t>
            </a:r>
            <a:br>
              <a:rPr lang="en-US" b="1" dirty="0">
                <a:solidFill>
                  <a:schemeClr val="accent2"/>
                </a:solidFill>
              </a:rPr>
            </a:b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6" name="Rectangle 5">
            <a:extLst>
              <a:ext uri="{FF2B5EF4-FFF2-40B4-BE49-F238E27FC236}">
                <a16:creationId xmlns:a16="http://schemas.microsoft.com/office/drawing/2014/main" id="{78C5DC3D-FDD1-6A4D-8644-D04378FDE4AC}"/>
              </a:ext>
            </a:extLst>
          </p:cNvPr>
          <p:cNvSpPr/>
          <p:nvPr/>
        </p:nvSpPr>
        <p:spPr>
          <a:xfrm>
            <a:off x="837928" y="2024844"/>
            <a:ext cx="7200800" cy="3477875"/>
          </a:xfrm>
          <a:prstGeom prst="rect">
            <a:avLst/>
          </a:prstGeom>
        </p:spPr>
        <p:txBody>
          <a:bodyPr wrap="square">
            <a:spAutoFit/>
          </a:bodyPr>
          <a:lstStyle/>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A corpus that can claim to be representative and balanced for the types of data it was created to represent will, in theory, lead to better ML results in the testing phase of the MATTER cycle, because there will be less variation in features between the training and testing datasets. </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However, in practice it will rarely be the case that all the features you are using to train with will appear in the same proportion as in the test data, simply from random chance in distributions.</a:t>
            </a:r>
          </a:p>
        </p:txBody>
      </p:sp>
      <p:sp>
        <p:nvSpPr>
          <p:cNvPr id="4" name="Slide Number Placeholder 3">
            <a:extLst>
              <a:ext uri="{FF2B5EF4-FFF2-40B4-BE49-F238E27FC236}">
                <a16:creationId xmlns:a16="http://schemas.microsoft.com/office/drawing/2014/main" id="{6B62C778-77D1-C343-BAEE-47DA9A7374EA}"/>
              </a:ext>
            </a:extLst>
          </p:cNvPr>
          <p:cNvSpPr>
            <a:spLocks noGrp="1"/>
          </p:cNvSpPr>
          <p:nvPr>
            <p:ph type="sldNum" sz="quarter" idx="12"/>
          </p:nvPr>
        </p:nvSpPr>
        <p:spPr/>
        <p:txBody>
          <a:bodyPr/>
          <a:lstStyle/>
          <a:p>
            <a:pPr>
              <a:defRPr/>
            </a:pPr>
            <a:fld id="{740F825C-949B-974C-AB99-C3CE0C97A40B}" type="slidenum">
              <a:rPr lang="en-GB" altLang="en-US" smtClean="0"/>
              <a:pPr>
                <a:defRPr/>
              </a:pPr>
              <a:t>117</a:t>
            </a:fld>
            <a:endParaRPr lang="en-GB" altLang="en-US"/>
          </a:p>
        </p:txBody>
      </p:sp>
    </p:spTree>
    <p:extLst>
      <p:ext uri="{BB962C8B-B14F-4D97-AF65-F5344CB8AC3E}">
        <p14:creationId xmlns:p14="http://schemas.microsoft.com/office/powerpoint/2010/main" val="317845725"/>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Too Much Information in the Annotation </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Rectangle 3">
            <a:extLst>
              <a:ext uri="{FF2B5EF4-FFF2-40B4-BE49-F238E27FC236}">
                <a16:creationId xmlns:a16="http://schemas.microsoft.com/office/drawing/2014/main" id="{18084B82-E63B-B44E-AE7E-002CEC7E848C}"/>
              </a:ext>
            </a:extLst>
          </p:cNvPr>
          <p:cNvSpPr/>
          <p:nvPr/>
        </p:nvSpPr>
        <p:spPr>
          <a:xfrm>
            <a:off x="755576" y="1700807"/>
            <a:ext cx="7056784" cy="4401205"/>
          </a:xfrm>
          <a:prstGeom prst="rect">
            <a:avLst/>
          </a:prstGeom>
        </p:spPr>
        <p:txBody>
          <a:bodyPr wrap="square">
            <a:spAutoFit/>
          </a:bodyPr>
          <a:lstStyle/>
          <a:p>
            <a:pPr marL="285750" indent="-285750">
              <a:buFont typeface="Arial" panose="020B0604020202020204" pitchFamily="34" charset="0"/>
              <a:buChar char="•"/>
            </a:pPr>
            <a:r>
              <a:rPr lang="en-US" sz="2000" dirty="0">
                <a:latin typeface="+mn-lt"/>
              </a:rPr>
              <a:t>Sometimes your annotation task contains more information than a classifier actually needs. </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One way to test this is to remove features from your algorithm and see if the accuracy of the results changes significantly. </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Being able to achieve the same results with a smaller set of features helps you to focus in on what’s really going on in the text, and how to best represent that to a computer. </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You can also examine each feature one at a time to help determine how much each one is adding to the accuracy of the overall results.</a:t>
            </a:r>
          </a:p>
        </p:txBody>
      </p:sp>
      <p:sp>
        <p:nvSpPr>
          <p:cNvPr id="5" name="Slide Number Placeholder 4">
            <a:extLst>
              <a:ext uri="{FF2B5EF4-FFF2-40B4-BE49-F238E27FC236}">
                <a16:creationId xmlns:a16="http://schemas.microsoft.com/office/drawing/2014/main" id="{61883FD2-4322-DE48-97F5-9F130B8DBD37}"/>
              </a:ext>
            </a:extLst>
          </p:cNvPr>
          <p:cNvSpPr>
            <a:spLocks noGrp="1"/>
          </p:cNvSpPr>
          <p:nvPr>
            <p:ph type="sldNum" sz="quarter" idx="12"/>
          </p:nvPr>
        </p:nvSpPr>
        <p:spPr/>
        <p:txBody>
          <a:bodyPr/>
          <a:lstStyle/>
          <a:p>
            <a:pPr>
              <a:defRPr/>
            </a:pPr>
            <a:fld id="{740F825C-949B-974C-AB99-C3CE0C97A40B}" type="slidenum">
              <a:rPr lang="en-GB" altLang="en-US" smtClean="0"/>
              <a:pPr>
                <a:defRPr/>
              </a:pPr>
              <a:t>118</a:t>
            </a:fld>
            <a:endParaRPr lang="en-GB" altLang="en-US"/>
          </a:p>
        </p:txBody>
      </p:sp>
    </p:spTree>
    <p:extLst>
      <p:ext uri="{BB962C8B-B14F-4D97-AF65-F5344CB8AC3E}">
        <p14:creationId xmlns:p14="http://schemas.microsoft.com/office/powerpoint/2010/main" val="1982869322"/>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solidFill>
              </a:rPr>
              <a:t>Annotation and Adjudication – Questions to consider </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Rectangle 4">
            <a:extLst>
              <a:ext uri="{FF2B5EF4-FFF2-40B4-BE49-F238E27FC236}">
                <a16:creationId xmlns:a16="http://schemas.microsoft.com/office/drawing/2014/main" id="{6B0BCB6E-FAF3-6547-80CB-A804FC91D771}"/>
              </a:ext>
            </a:extLst>
          </p:cNvPr>
          <p:cNvSpPr/>
          <p:nvPr/>
        </p:nvSpPr>
        <p:spPr>
          <a:xfrm>
            <a:off x="1115616" y="1700808"/>
            <a:ext cx="6102424" cy="3477875"/>
          </a:xfrm>
          <a:prstGeom prst="rect">
            <a:avLst/>
          </a:prstGeom>
        </p:spPr>
        <p:txBody>
          <a:bodyPr wrap="square">
            <a:spAutoFit/>
          </a:bodyPr>
          <a:lstStyle/>
          <a:p>
            <a:pPr marL="285750" indent="-285750">
              <a:buFont typeface="Arial" panose="020B0604020202020204" pitchFamily="34" charset="0"/>
              <a:buChar char="•"/>
            </a:pPr>
            <a:r>
              <a:rPr lang="en-US" sz="2000" dirty="0">
                <a:latin typeface="+mn-lt"/>
              </a:rPr>
              <a:t>What are the components of an annotation task? </a:t>
            </a:r>
          </a:p>
          <a:p>
            <a:pPr marL="285750" indent="-285750">
              <a:buFont typeface="Arial" panose="020B0604020202020204" pitchFamily="34" charset="0"/>
              <a:buChar char="•"/>
            </a:pPr>
            <a:r>
              <a:rPr lang="en-US" sz="2000" dirty="0">
                <a:latin typeface="+mn-lt"/>
              </a:rPr>
              <a:t>What is the difference between a model specification and annotation guidelines?</a:t>
            </a:r>
          </a:p>
          <a:p>
            <a:pPr marL="285750" indent="-285750">
              <a:buFont typeface="Arial" panose="020B0604020202020204" pitchFamily="34" charset="0"/>
              <a:buChar char="•"/>
            </a:pPr>
            <a:r>
              <a:rPr lang="en-US" sz="2000" dirty="0">
                <a:latin typeface="+mn-lt"/>
              </a:rPr>
              <a:t>How do you create guidelines that fit your task?</a:t>
            </a:r>
          </a:p>
          <a:p>
            <a:pPr marL="285750" indent="-285750">
              <a:buFont typeface="Arial" panose="020B0604020202020204" pitchFamily="34" charset="0"/>
              <a:buChar char="•"/>
            </a:pPr>
            <a:r>
              <a:rPr lang="en-US" sz="2000" dirty="0">
                <a:latin typeface="+mn-lt"/>
              </a:rPr>
              <a:t>What annotation tool should you use for your annotation task? </a:t>
            </a:r>
          </a:p>
          <a:p>
            <a:pPr marL="285750" indent="-285750">
              <a:buFont typeface="Arial" panose="020B0604020202020204" pitchFamily="34" charset="0"/>
              <a:buChar char="•"/>
            </a:pPr>
            <a:r>
              <a:rPr lang="en-US" sz="2000" dirty="0">
                <a:latin typeface="+mn-lt"/>
              </a:rPr>
              <a:t>What skills do your annotators need to create your annotations?</a:t>
            </a:r>
          </a:p>
          <a:p>
            <a:pPr marL="285750" indent="-285750">
              <a:buFont typeface="Arial" panose="020B0604020202020204" pitchFamily="34" charset="0"/>
              <a:buChar char="•"/>
            </a:pPr>
            <a:r>
              <a:rPr lang="en-US" sz="2000" dirty="0">
                <a:latin typeface="+mn-lt"/>
              </a:rPr>
              <a:t>How can you tell (qualitatively) if your annotation guidelines are good for your task?</a:t>
            </a:r>
          </a:p>
          <a:p>
            <a:pPr marL="285750" indent="-285750">
              <a:buFont typeface="Arial" panose="020B0604020202020204" pitchFamily="34" charset="0"/>
              <a:buChar char="•"/>
            </a:pPr>
            <a:r>
              <a:rPr lang="en-US" sz="2000" dirty="0">
                <a:latin typeface="+mn-lt"/>
              </a:rPr>
              <a:t>What is involved in adjudicating the annotations?</a:t>
            </a:r>
          </a:p>
        </p:txBody>
      </p:sp>
      <p:sp>
        <p:nvSpPr>
          <p:cNvPr id="4" name="Slide Number Placeholder 3">
            <a:extLst>
              <a:ext uri="{FF2B5EF4-FFF2-40B4-BE49-F238E27FC236}">
                <a16:creationId xmlns:a16="http://schemas.microsoft.com/office/drawing/2014/main" id="{60D6419C-F970-E143-8A16-E78C80B62D6B}"/>
              </a:ext>
            </a:extLst>
          </p:cNvPr>
          <p:cNvSpPr>
            <a:spLocks noGrp="1"/>
          </p:cNvSpPr>
          <p:nvPr>
            <p:ph type="sldNum" sz="quarter" idx="12"/>
          </p:nvPr>
        </p:nvSpPr>
        <p:spPr/>
        <p:txBody>
          <a:bodyPr/>
          <a:lstStyle/>
          <a:p>
            <a:pPr>
              <a:defRPr/>
            </a:pPr>
            <a:fld id="{740F825C-949B-974C-AB99-C3CE0C97A40B}" type="slidenum">
              <a:rPr lang="en-GB" altLang="en-US" smtClean="0"/>
              <a:pPr>
                <a:defRPr/>
              </a:pPr>
              <a:t>119</a:t>
            </a:fld>
            <a:endParaRPr lang="en-GB" altLang="en-US"/>
          </a:p>
        </p:txBody>
      </p:sp>
    </p:spTree>
    <p:extLst>
      <p:ext uri="{BB962C8B-B14F-4D97-AF65-F5344CB8AC3E}">
        <p14:creationId xmlns:p14="http://schemas.microsoft.com/office/powerpoint/2010/main" val="26455839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API Features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12</a:t>
            </a:fld>
            <a:endParaRPr lang="en-GB" altLang="en-US"/>
          </a:p>
        </p:txBody>
      </p:sp>
      <p:sp>
        <p:nvSpPr>
          <p:cNvPr id="5" name="Rectangle 4">
            <a:extLst>
              <a:ext uri="{FF2B5EF4-FFF2-40B4-BE49-F238E27FC236}">
                <a16:creationId xmlns:a16="http://schemas.microsoft.com/office/drawing/2014/main" id="{ECA912BC-E38A-3645-A506-590860A29972}"/>
              </a:ext>
            </a:extLst>
          </p:cNvPr>
          <p:cNvSpPr/>
          <p:nvPr/>
        </p:nvSpPr>
        <p:spPr>
          <a:xfrm>
            <a:off x="531844" y="1237320"/>
            <a:ext cx="3382144" cy="369332"/>
          </a:xfrm>
          <a:prstGeom prst="rect">
            <a:avLst/>
          </a:prstGeom>
        </p:spPr>
        <p:txBody>
          <a:bodyPr wrap="none">
            <a:spAutoFit/>
          </a:bodyPr>
          <a:lstStyle/>
          <a:p>
            <a:r>
              <a:rPr lang="en-US" b="1" dirty="0">
                <a:solidFill>
                  <a:schemeClr val="accent2">
                    <a:lumMod val="75000"/>
                  </a:schemeClr>
                </a:solidFill>
              </a:rPr>
              <a:t>REST Versus Streaming APIs</a:t>
            </a:r>
          </a:p>
        </p:txBody>
      </p:sp>
      <p:sp>
        <p:nvSpPr>
          <p:cNvPr id="7" name="Rectangle 6">
            <a:extLst>
              <a:ext uri="{FF2B5EF4-FFF2-40B4-BE49-F238E27FC236}">
                <a16:creationId xmlns:a16="http://schemas.microsoft.com/office/drawing/2014/main" id="{2AA87044-9DBE-BC4E-B380-59C9DB893833}"/>
              </a:ext>
            </a:extLst>
          </p:cNvPr>
          <p:cNvSpPr/>
          <p:nvPr/>
        </p:nvSpPr>
        <p:spPr>
          <a:xfrm>
            <a:off x="556214" y="1858476"/>
            <a:ext cx="8002247" cy="1477328"/>
          </a:xfrm>
          <a:prstGeom prst="rect">
            <a:avLst/>
          </a:prstGeom>
        </p:spPr>
        <p:txBody>
          <a:bodyPr wrap="square">
            <a:spAutoFit/>
          </a:bodyPr>
          <a:lstStyle/>
          <a:p>
            <a:pPr marL="285750" indent="-285750">
              <a:buFont typeface="Arial" panose="020B0604020202020204" pitchFamily="34" charset="0"/>
              <a:buChar char="•"/>
            </a:pPr>
            <a:r>
              <a:rPr lang="en-US" dirty="0">
                <a:latin typeface="+mn-lt"/>
              </a:rPr>
              <a:t>A streaming API runs as a real-time service and listens for data relating to your query.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When you encounter a streaming API, you will likely want to use a library built to help manage data intake. </a:t>
            </a:r>
          </a:p>
        </p:txBody>
      </p:sp>
    </p:spTree>
    <p:extLst>
      <p:ext uri="{BB962C8B-B14F-4D97-AF65-F5344CB8AC3E}">
        <p14:creationId xmlns:p14="http://schemas.microsoft.com/office/powerpoint/2010/main" val="194528821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92119" y="2857500"/>
            <a:ext cx="8229600" cy="1143000"/>
          </a:xfrm>
        </p:spPr>
        <p:txBody>
          <a:bodyPr/>
          <a:lstStyle/>
          <a:p>
            <a:r>
              <a:rPr lang="en-US" sz="4000" b="1" dirty="0">
                <a:solidFill>
                  <a:schemeClr val="accent2"/>
                </a:solidFill>
              </a:rPr>
              <a:t>Preparing Data for Annotation</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FDA44615-886C-C04F-8108-4FB3DEF06A9D}"/>
              </a:ext>
            </a:extLst>
          </p:cNvPr>
          <p:cNvSpPr>
            <a:spLocks noGrp="1"/>
          </p:cNvSpPr>
          <p:nvPr>
            <p:ph type="sldNum" sz="quarter" idx="12"/>
          </p:nvPr>
        </p:nvSpPr>
        <p:spPr/>
        <p:txBody>
          <a:bodyPr/>
          <a:lstStyle/>
          <a:p>
            <a:pPr>
              <a:defRPr/>
            </a:pPr>
            <a:fld id="{740F825C-949B-974C-AB99-C3CE0C97A40B}" type="slidenum">
              <a:rPr lang="en-GB" altLang="en-US" smtClean="0"/>
              <a:pPr>
                <a:defRPr/>
              </a:pPr>
              <a:t>120</a:t>
            </a:fld>
            <a:endParaRPr lang="en-GB" altLang="en-US"/>
          </a:p>
        </p:txBody>
      </p:sp>
    </p:spTree>
    <p:extLst>
      <p:ext uri="{BB962C8B-B14F-4D97-AF65-F5344CB8AC3E}">
        <p14:creationId xmlns:p14="http://schemas.microsoft.com/office/powerpoint/2010/main" val="1314732306"/>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sz="4000" b="1" dirty="0">
                <a:solidFill>
                  <a:schemeClr val="accent2"/>
                </a:solidFill>
              </a:rPr>
              <a:t>Preparing Data for Annotation</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FDA44615-886C-C04F-8108-4FB3DEF06A9D}"/>
              </a:ext>
            </a:extLst>
          </p:cNvPr>
          <p:cNvSpPr>
            <a:spLocks noGrp="1"/>
          </p:cNvSpPr>
          <p:nvPr>
            <p:ph type="sldNum" sz="quarter" idx="12"/>
          </p:nvPr>
        </p:nvSpPr>
        <p:spPr/>
        <p:txBody>
          <a:bodyPr/>
          <a:lstStyle/>
          <a:p>
            <a:pPr>
              <a:defRPr/>
            </a:pPr>
            <a:fld id="{740F825C-949B-974C-AB99-C3CE0C97A40B}" type="slidenum">
              <a:rPr lang="en-GB" altLang="en-US" smtClean="0"/>
              <a:pPr>
                <a:defRPr/>
              </a:pPr>
              <a:t>121</a:t>
            </a:fld>
            <a:endParaRPr lang="en-GB" altLang="en-US"/>
          </a:p>
        </p:txBody>
      </p:sp>
      <p:sp>
        <p:nvSpPr>
          <p:cNvPr id="5" name="Rectangle 4">
            <a:extLst>
              <a:ext uri="{FF2B5EF4-FFF2-40B4-BE49-F238E27FC236}">
                <a16:creationId xmlns:a16="http://schemas.microsoft.com/office/drawing/2014/main" id="{C0374351-54C1-D247-8543-C44A6415F7C9}"/>
              </a:ext>
            </a:extLst>
          </p:cNvPr>
          <p:cNvSpPr/>
          <p:nvPr/>
        </p:nvSpPr>
        <p:spPr>
          <a:xfrm>
            <a:off x="755576" y="1475656"/>
            <a:ext cx="7704856" cy="1200329"/>
          </a:xfrm>
          <a:prstGeom prst="rect">
            <a:avLst/>
          </a:prstGeom>
        </p:spPr>
        <p:txBody>
          <a:bodyPr wrap="square">
            <a:spAutoFit/>
          </a:bodyPr>
          <a:lstStyle/>
          <a:p>
            <a:r>
              <a:rPr lang="en-US" dirty="0">
                <a:latin typeface="+mn-lt"/>
              </a:rPr>
              <a:t>Data preparation falls into two main tasks: the more theoretical act of deciding how to present your documents to your annotators, and the very practical matter of coercing those documents into a form that will work with the annotation tool that you choose.</a:t>
            </a:r>
          </a:p>
        </p:txBody>
      </p:sp>
      <p:sp>
        <p:nvSpPr>
          <p:cNvPr id="6" name="Rectangle 5">
            <a:extLst>
              <a:ext uri="{FF2B5EF4-FFF2-40B4-BE49-F238E27FC236}">
                <a16:creationId xmlns:a16="http://schemas.microsoft.com/office/drawing/2014/main" id="{DC0F3E0A-856A-B54A-BE2F-196F29DF087B}"/>
              </a:ext>
            </a:extLst>
          </p:cNvPr>
          <p:cNvSpPr/>
          <p:nvPr/>
        </p:nvSpPr>
        <p:spPr>
          <a:xfrm>
            <a:off x="827584" y="2892009"/>
            <a:ext cx="1184940" cy="369332"/>
          </a:xfrm>
          <a:prstGeom prst="rect">
            <a:avLst/>
          </a:prstGeom>
        </p:spPr>
        <p:txBody>
          <a:bodyPr wrap="none">
            <a:spAutoFit/>
          </a:bodyPr>
          <a:lstStyle/>
          <a:p>
            <a:r>
              <a:rPr lang="en-US" b="1" dirty="0"/>
              <a:t>Metadata</a:t>
            </a:r>
          </a:p>
        </p:txBody>
      </p:sp>
      <p:sp>
        <p:nvSpPr>
          <p:cNvPr id="7" name="Rectangle 6">
            <a:extLst>
              <a:ext uri="{FF2B5EF4-FFF2-40B4-BE49-F238E27FC236}">
                <a16:creationId xmlns:a16="http://schemas.microsoft.com/office/drawing/2014/main" id="{9744583A-7E16-DD42-AC40-54F3E22F2D57}"/>
              </a:ext>
            </a:extLst>
          </p:cNvPr>
          <p:cNvSpPr/>
          <p:nvPr/>
        </p:nvSpPr>
        <p:spPr>
          <a:xfrm>
            <a:off x="827584" y="3547468"/>
            <a:ext cx="7859216" cy="2308324"/>
          </a:xfrm>
          <a:prstGeom prst="rect">
            <a:avLst/>
          </a:prstGeom>
        </p:spPr>
        <p:txBody>
          <a:bodyPr wrap="square">
            <a:spAutoFit/>
          </a:bodyPr>
          <a:lstStyle/>
          <a:p>
            <a:r>
              <a:rPr lang="en-US" dirty="0">
                <a:solidFill>
                  <a:schemeClr val="bg2"/>
                </a:solidFill>
                <a:latin typeface="+mn-lt"/>
              </a:rPr>
              <a:t>Deciding what information to give to your annotators can be trickier than it seems. </a:t>
            </a:r>
          </a:p>
          <a:p>
            <a:endParaRPr lang="en-US" dirty="0">
              <a:solidFill>
                <a:schemeClr val="bg2"/>
              </a:solidFill>
              <a:latin typeface="+mn-lt"/>
            </a:endParaRPr>
          </a:p>
          <a:p>
            <a:r>
              <a:rPr lang="en-US" dirty="0">
                <a:solidFill>
                  <a:schemeClr val="bg2"/>
                </a:solidFill>
                <a:latin typeface="+mn-lt"/>
              </a:rPr>
              <a:t>You have the text files that you want annotated, but how much do you want your annotators to know about the source of those files? </a:t>
            </a:r>
          </a:p>
          <a:p>
            <a:endParaRPr lang="en-US" dirty="0">
              <a:solidFill>
                <a:schemeClr val="bg2"/>
              </a:solidFill>
              <a:latin typeface="+mn-lt"/>
            </a:endParaRPr>
          </a:p>
          <a:p>
            <a:r>
              <a:rPr lang="en-US" dirty="0">
                <a:solidFill>
                  <a:schemeClr val="bg2"/>
                </a:solidFill>
                <a:latin typeface="+mn-lt"/>
              </a:rPr>
              <a:t>For example, should they know where the files came from and who produced them?</a:t>
            </a:r>
          </a:p>
        </p:txBody>
      </p:sp>
    </p:spTree>
    <p:extLst>
      <p:ext uri="{BB962C8B-B14F-4D97-AF65-F5344CB8AC3E}">
        <p14:creationId xmlns:p14="http://schemas.microsoft.com/office/powerpoint/2010/main" val="410773272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sz="4000" b="1" dirty="0">
                <a:solidFill>
                  <a:schemeClr val="accent2"/>
                </a:solidFill>
              </a:rPr>
              <a:t>Preparing Data for Annotation</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90872" y="12596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FDA44615-886C-C04F-8108-4FB3DEF06A9D}"/>
              </a:ext>
            </a:extLst>
          </p:cNvPr>
          <p:cNvSpPr>
            <a:spLocks noGrp="1"/>
          </p:cNvSpPr>
          <p:nvPr>
            <p:ph type="sldNum" sz="quarter" idx="12"/>
          </p:nvPr>
        </p:nvSpPr>
        <p:spPr/>
        <p:txBody>
          <a:bodyPr/>
          <a:lstStyle/>
          <a:p>
            <a:pPr>
              <a:defRPr/>
            </a:pPr>
            <a:fld id="{740F825C-949B-974C-AB99-C3CE0C97A40B}" type="slidenum">
              <a:rPr lang="en-GB" altLang="en-US" smtClean="0"/>
              <a:pPr>
                <a:defRPr/>
              </a:pPr>
              <a:t>122</a:t>
            </a:fld>
            <a:endParaRPr lang="en-GB" altLang="en-US"/>
          </a:p>
        </p:txBody>
      </p:sp>
      <p:sp>
        <p:nvSpPr>
          <p:cNvPr id="6" name="Rectangle 5">
            <a:extLst>
              <a:ext uri="{FF2B5EF4-FFF2-40B4-BE49-F238E27FC236}">
                <a16:creationId xmlns:a16="http://schemas.microsoft.com/office/drawing/2014/main" id="{DC0F3E0A-856A-B54A-BE2F-196F29DF087B}"/>
              </a:ext>
            </a:extLst>
          </p:cNvPr>
          <p:cNvSpPr/>
          <p:nvPr/>
        </p:nvSpPr>
        <p:spPr>
          <a:xfrm>
            <a:off x="827584" y="1192976"/>
            <a:ext cx="1184940" cy="369332"/>
          </a:xfrm>
          <a:prstGeom prst="rect">
            <a:avLst/>
          </a:prstGeom>
        </p:spPr>
        <p:txBody>
          <a:bodyPr wrap="none">
            <a:spAutoFit/>
          </a:bodyPr>
          <a:lstStyle/>
          <a:p>
            <a:r>
              <a:rPr lang="en-US" b="1" dirty="0"/>
              <a:t>Metadata</a:t>
            </a:r>
          </a:p>
        </p:txBody>
      </p:sp>
      <p:sp>
        <p:nvSpPr>
          <p:cNvPr id="7" name="Rectangle 6">
            <a:extLst>
              <a:ext uri="{FF2B5EF4-FFF2-40B4-BE49-F238E27FC236}">
                <a16:creationId xmlns:a16="http://schemas.microsoft.com/office/drawing/2014/main" id="{9744583A-7E16-DD42-AC40-54F3E22F2D57}"/>
              </a:ext>
            </a:extLst>
          </p:cNvPr>
          <p:cNvSpPr/>
          <p:nvPr/>
        </p:nvSpPr>
        <p:spPr>
          <a:xfrm>
            <a:off x="776064" y="1933921"/>
            <a:ext cx="7859216" cy="2862322"/>
          </a:xfrm>
          <a:prstGeom prst="rect">
            <a:avLst/>
          </a:prstGeom>
        </p:spPr>
        <p:txBody>
          <a:bodyPr wrap="square">
            <a:spAutoFit/>
          </a:bodyPr>
          <a:lstStyle/>
          <a:p>
            <a:r>
              <a:rPr lang="en-US" dirty="0"/>
              <a:t>This may seem like a trivial problem, but information about a document can influence annotators in sometimes unexpected ways. </a:t>
            </a:r>
          </a:p>
          <a:p>
            <a:endParaRPr lang="en-US" dirty="0"/>
          </a:p>
          <a:p>
            <a:r>
              <a:rPr lang="en-US" dirty="0"/>
              <a:t>Opinion annotation in particular can be susceptible to this problem. An obvious example would be, in examining the polarity of movie reviews, informing the annotators of the star rating that the reviewer gave the movie. </a:t>
            </a:r>
          </a:p>
          <a:p>
            <a:endParaRPr lang="en-US" dirty="0"/>
          </a:p>
          <a:p>
            <a:r>
              <a:rPr lang="en-US" dirty="0"/>
              <a:t>If you want an annotator to look for both positive and negative adjectives, in­forming the annotator that the reviewer gave the movie 10 stars can prime her to look only for positive adjectives.</a:t>
            </a:r>
            <a:endParaRPr lang="en-US" dirty="0">
              <a:latin typeface="+mn-lt"/>
            </a:endParaRPr>
          </a:p>
        </p:txBody>
      </p:sp>
    </p:spTree>
    <p:extLst>
      <p:ext uri="{BB962C8B-B14F-4D97-AF65-F5344CB8AC3E}">
        <p14:creationId xmlns:p14="http://schemas.microsoft.com/office/powerpoint/2010/main" val="34709953"/>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sz="4000" b="1" dirty="0">
                <a:solidFill>
                  <a:schemeClr val="accent2"/>
                </a:solidFill>
              </a:rPr>
              <a:t>Preparing Data for Annotation</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90872" y="12596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FDA44615-886C-C04F-8108-4FB3DEF06A9D}"/>
              </a:ext>
            </a:extLst>
          </p:cNvPr>
          <p:cNvSpPr>
            <a:spLocks noGrp="1"/>
          </p:cNvSpPr>
          <p:nvPr>
            <p:ph type="sldNum" sz="quarter" idx="12"/>
          </p:nvPr>
        </p:nvSpPr>
        <p:spPr/>
        <p:txBody>
          <a:bodyPr/>
          <a:lstStyle/>
          <a:p>
            <a:pPr>
              <a:defRPr/>
            </a:pPr>
            <a:fld id="{740F825C-949B-974C-AB99-C3CE0C97A40B}" type="slidenum">
              <a:rPr lang="en-GB" altLang="en-US" smtClean="0"/>
              <a:pPr>
                <a:defRPr/>
              </a:pPr>
              <a:t>123</a:t>
            </a:fld>
            <a:endParaRPr lang="en-GB" altLang="en-US"/>
          </a:p>
        </p:txBody>
      </p:sp>
      <p:sp>
        <p:nvSpPr>
          <p:cNvPr id="6" name="Rectangle 5">
            <a:extLst>
              <a:ext uri="{FF2B5EF4-FFF2-40B4-BE49-F238E27FC236}">
                <a16:creationId xmlns:a16="http://schemas.microsoft.com/office/drawing/2014/main" id="{DC0F3E0A-856A-B54A-BE2F-196F29DF087B}"/>
              </a:ext>
            </a:extLst>
          </p:cNvPr>
          <p:cNvSpPr/>
          <p:nvPr/>
        </p:nvSpPr>
        <p:spPr>
          <a:xfrm>
            <a:off x="827584" y="1192976"/>
            <a:ext cx="1184940" cy="369332"/>
          </a:xfrm>
          <a:prstGeom prst="rect">
            <a:avLst/>
          </a:prstGeom>
        </p:spPr>
        <p:txBody>
          <a:bodyPr wrap="none">
            <a:spAutoFit/>
          </a:bodyPr>
          <a:lstStyle/>
          <a:p>
            <a:r>
              <a:rPr lang="en-US" b="1" dirty="0"/>
              <a:t>Metadata</a:t>
            </a:r>
          </a:p>
        </p:txBody>
      </p:sp>
      <p:sp>
        <p:nvSpPr>
          <p:cNvPr id="7" name="Rectangle 6">
            <a:extLst>
              <a:ext uri="{FF2B5EF4-FFF2-40B4-BE49-F238E27FC236}">
                <a16:creationId xmlns:a16="http://schemas.microsoft.com/office/drawing/2014/main" id="{9744583A-7E16-DD42-AC40-54F3E22F2D57}"/>
              </a:ext>
            </a:extLst>
          </p:cNvPr>
          <p:cNvSpPr/>
          <p:nvPr/>
        </p:nvSpPr>
        <p:spPr>
          <a:xfrm>
            <a:off x="776064" y="1933921"/>
            <a:ext cx="7859216" cy="3785652"/>
          </a:xfrm>
          <a:prstGeom prst="rect">
            <a:avLst/>
          </a:prstGeom>
        </p:spPr>
        <p:txBody>
          <a:bodyPr wrap="square">
            <a:spAutoFit/>
          </a:bodyPr>
          <a:lstStyle/>
          <a:p>
            <a:pPr marL="285750" indent="-285750">
              <a:buFont typeface="Arial" panose="020B0604020202020204" pitchFamily="34" charset="0"/>
              <a:buChar char="•"/>
            </a:pPr>
            <a:r>
              <a:rPr lang="en-US" sz="2000" dirty="0"/>
              <a:t>In the same vein, if annotators are examining newspaper or Wikipedia articles for fac­tuality, informing them of the source of the article, or if the Wikipedia page was flagged for being biased, could influence the annotators, particularly if a source is, to them, associated with biased reporting, or if they tend to believe that Wikipedia flags are ac­curate.</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As another example, say you are working on creating a phonetic transcription of recor­ded data; informing your annotators of the birthplace of a speaker could potentially bias them to hear pronunciations in a particular way, especially if they are new to phonetic transcription.</a:t>
            </a:r>
            <a:endParaRPr lang="en-US" sz="2000" dirty="0">
              <a:latin typeface="+mn-lt"/>
            </a:endParaRPr>
          </a:p>
        </p:txBody>
      </p:sp>
    </p:spTree>
    <p:extLst>
      <p:ext uri="{BB962C8B-B14F-4D97-AF65-F5344CB8AC3E}">
        <p14:creationId xmlns:p14="http://schemas.microsoft.com/office/powerpoint/2010/main" val="3135599987"/>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sz="4000" b="1" dirty="0">
                <a:solidFill>
                  <a:schemeClr val="accent2"/>
                </a:solidFill>
              </a:rPr>
              <a:t>Preparing Data for Annotation</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90872" y="12596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FDA44615-886C-C04F-8108-4FB3DEF06A9D}"/>
              </a:ext>
            </a:extLst>
          </p:cNvPr>
          <p:cNvSpPr>
            <a:spLocks noGrp="1"/>
          </p:cNvSpPr>
          <p:nvPr>
            <p:ph type="sldNum" sz="quarter" idx="12"/>
          </p:nvPr>
        </p:nvSpPr>
        <p:spPr/>
        <p:txBody>
          <a:bodyPr/>
          <a:lstStyle/>
          <a:p>
            <a:pPr>
              <a:defRPr/>
            </a:pPr>
            <a:fld id="{740F825C-949B-974C-AB99-C3CE0C97A40B}" type="slidenum">
              <a:rPr lang="en-GB" altLang="en-US" smtClean="0"/>
              <a:pPr>
                <a:defRPr/>
              </a:pPr>
              <a:t>124</a:t>
            </a:fld>
            <a:endParaRPr lang="en-GB" altLang="en-US"/>
          </a:p>
        </p:txBody>
      </p:sp>
      <p:sp>
        <p:nvSpPr>
          <p:cNvPr id="6" name="Rectangle 5">
            <a:extLst>
              <a:ext uri="{FF2B5EF4-FFF2-40B4-BE49-F238E27FC236}">
                <a16:creationId xmlns:a16="http://schemas.microsoft.com/office/drawing/2014/main" id="{DC0F3E0A-856A-B54A-BE2F-196F29DF087B}"/>
              </a:ext>
            </a:extLst>
          </p:cNvPr>
          <p:cNvSpPr/>
          <p:nvPr/>
        </p:nvSpPr>
        <p:spPr>
          <a:xfrm>
            <a:off x="827584" y="1192976"/>
            <a:ext cx="2339102" cy="369332"/>
          </a:xfrm>
          <a:prstGeom prst="rect">
            <a:avLst/>
          </a:prstGeom>
        </p:spPr>
        <p:txBody>
          <a:bodyPr wrap="none">
            <a:spAutoFit/>
          </a:bodyPr>
          <a:lstStyle/>
          <a:p>
            <a:r>
              <a:rPr lang="en-US" b="1" dirty="0"/>
              <a:t>Preprocessed Data </a:t>
            </a:r>
          </a:p>
        </p:txBody>
      </p:sp>
      <p:sp>
        <p:nvSpPr>
          <p:cNvPr id="5" name="Rectangle 4">
            <a:extLst>
              <a:ext uri="{FF2B5EF4-FFF2-40B4-BE49-F238E27FC236}">
                <a16:creationId xmlns:a16="http://schemas.microsoft.com/office/drawing/2014/main" id="{86F494CA-763F-6F45-A97D-67D8585AA3EA}"/>
              </a:ext>
            </a:extLst>
          </p:cNvPr>
          <p:cNvSpPr/>
          <p:nvPr/>
        </p:nvSpPr>
        <p:spPr>
          <a:xfrm>
            <a:off x="817320" y="1756677"/>
            <a:ext cx="8003152" cy="2862322"/>
          </a:xfrm>
          <a:prstGeom prst="rect">
            <a:avLst/>
          </a:prstGeom>
        </p:spPr>
        <p:txBody>
          <a:bodyPr wrap="square">
            <a:spAutoFit/>
          </a:bodyPr>
          <a:lstStyle/>
          <a:p>
            <a:pPr marL="285750" indent="-285750">
              <a:buFont typeface="Arial" panose="020B0604020202020204" pitchFamily="34" charset="0"/>
              <a:buChar char="•"/>
            </a:pPr>
            <a:r>
              <a:rPr lang="en-US" dirty="0">
                <a:latin typeface="+mn-lt"/>
              </a:rPr>
              <a:t>Another consideration in data presentation is giving your annotators data that already has some information marked up.</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There are two things to consider before doing that, however</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Is this information necessary for a human annotator, or would it be more useful for an algorithm?</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Is this information going to be correct, or is it something that the annotator will have to fix/examine for errors?</a:t>
            </a:r>
          </a:p>
        </p:txBody>
      </p:sp>
    </p:spTree>
    <p:extLst>
      <p:ext uri="{BB962C8B-B14F-4D97-AF65-F5344CB8AC3E}">
        <p14:creationId xmlns:p14="http://schemas.microsoft.com/office/powerpoint/2010/main" val="591257659"/>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sz="4000" b="1" dirty="0">
                <a:solidFill>
                  <a:schemeClr val="accent2"/>
                </a:solidFill>
              </a:rPr>
              <a:t>Preparing Data for Annotation</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90872" y="12596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FDA44615-886C-C04F-8108-4FB3DEF06A9D}"/>
              </a:ext>
            </a:extLst>
          </p:cNvPr>
          <p:cNvSpPr>
            <a:spLocks noGrp="1"/>
          </p:cNvSpPr>
          <p:nvPr>
            <p:ph type="sldNum" sz="quarter" idx="12"/>
          </p:nvPr>
        </p:nvSpPr>
        <p:spPr/>
        <p:txBody>
          <a:bodyPr/>
          <a:lstStyle/>
          <a:p>
            <a:pPr>
              <a:defRPr/>
            </a:pPr>
            <a:fld id="{740F825C-949B-974C-AB99-C3CE0C97A40B}" type="slidenum">
              <a:rPr lang="en-GB" altLang="en-US" smtClean="0"/>
              <a:pPr>
                <a:defRPr/>
              </a:pPr>
              <a:t>125</a:t>
            </a:fld>
            <a:endParaRPr lang="en-GB" altLang="en-US"/>
          </a:p>
        </p:txBody>
      </p:sp>
      <p:sp>
        <p:nvSpPr>
          <p:cNvPr id="6" name="Rectangle 5">
            <a:extLst>
              <a:ext uri="{FF2B5EF4-FFF2-40B4-BE49-F238E27FC236}">
                <a16:creationId xmlns:a16="http://schemas.microsoft.com/office/drawing/2014/main" id="{DC0F3E0A-856A-B54A-BE2F-196F29DF087B}"/>
              </a:ext>
            </a:extLst>
          </p:cNvPr>
          <p:cNvSpPr/>
          <p:nvPr/>
        </p:nvSpPr>
        <p:spPr>
          <a:xfrm>
            <a:off x="827584" y="1192976"/>
            <a:ext cx="2339102" cy="369332"/>
          </a:xfrm>
          <a:prstGeom prst="rect">
            <a:avLst/>
          </a:prstGeom>
        </p:spPr>
        <p:txBody>
          <a:bodyPr wrap="none">
            <a:spAutoFit/>
          </a:bodyPr>
          <a:lstStyle/>
          <a:p>
            <a:r>
              <a:rPr lang="en-US" b="1" dirty="0"/>
              <a:t>Preprocessed Data </a:t>
            </a:r>
          </a:p>
        </p:txBody>
      </p:sp>
      <p:sp>
        <p:nvSpPr>
          <p:cNvPr id="5" name="Rectangle 4">
            <a:extLst>
              <a:ext uri="{FF2B5EF4-FFF2-40B4-BE49-F238E27FC236}">
                <a16:creationId xmlns:a16="http://schemas.microsoft.com/office/drawing/2014/main" id="{86F494CA-763F-6F45-A97D-67D8585AA3EA}"/>
              </a:ext>
            </a:extLst>
          </p:cNvPr>
          <p:cNvSpPr/>
          <p:nvPr/>
        </p:nvSpPr>
        <p:spPr>
          <a:xfrm>
            <a:off x="817320" y="1756677"/>
            <a:ext cx="8003152" cy="2308324"/>
          </a:xfrm>
          <a:prstGeom prst="rect">
            <a:avLst/>
          </a:prstGeom>
        </p:spPr>
        <p:txBody>
          <a:bodyPr wrap="square">
            <a:spAutoFit/>
          </a:bodyPr>
          <a:lstStyle/>
          <a:p>
            <a:pPr marL="285750" indent="-285750">
              <a:buFont typeface="Arial" panose="020B0604020202020204" pitchFamily="34" charset="0"/>
              <a:buChar char="•"/>
            </a:pPr>
            <a:r>
              <a:rPr lang="en-US" dirty="0"/>
              <a:t>Part-of-speech (POS) is a great example of information that would be useful for a ma­chine to have, but that might not be necessary to give to an annotator (especially if the annotator is a native speaker of the language he is evaluating).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Presenting an annotator with too much information can make the task confusing, and it could lower accuracy without necessarily increasing informativity.</a:t>
            </a:r>
            <a:endParaRPr lang="en-US" dirty="0">
              <a:latin typeface="+mn-lt"/>
            </a:endParaRPr>
          </a:p>
        </p:txBody>
      </p:sp>
    </p:spTree>
    <p:extLst>
      <p:ext uri="{BB962C8B-B14F-4D97-AF65-F5344CB8AC3E}">
        <p14:creationId xmlns:p14="http://schemas.microsoft.com/office/powerpoint/2010/main" val="4042469104"/>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sz="4000" b="1" dirty="0">
                <a:solidFill>
                  <a:schemeClr val="accent2"/>
                </a:solidFill>
              </a:rPr>
              <a:t>Preparing Data for Annotation</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90872" y="12596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FDA44615-886C-C04F-8108-4FB3DEF06A9D}"/>
              </a:ext>
            </a:extLst>
          </p:cNvPr>
          <p:cNvSpPr>
            <a:spLocks noGrp="1"/>
          </p:cNvSpPr>
          <p:nvPr>
            <p:ph type="sldNum" sz="quarter" idx="12"/>
          </p:nvPr>
        </p:nvSpPr>
        <p:spPr/>
        <p:txBody>
          <a:bodyPr/>
          <a:lstStyle/>
          <a:p>
            <a:pPr>
              <a:defRPr/>
            </a:pPr>
            <a:fld id="{740F825C-949B-974C-AB99-C3CE0C97A40B}" type="slidenum">
              <a:rPr lang="en-GB" altLang="en-US" smtClean="0"/>
              <a:pPr>
                <a:defRPr/>
              </a:pPr>
              <a:t>126</a:t>
            </a:fld>
            <a:endParaRPr lang="en-GB" altLang="en-US"/>
          </a:p>
        </p:txBody>
      </p:sp>
      <p:sp>
        <p:nvSpPr>
          <p:cNvPr id="6" name="Rectangle 5">
            <a:extLst>
              <a:ext uri="{FF2B5EF4-FFF2-40B4-BE49-F238E27FC236}">
                <a16:creationId xmlns:a16="http://schemas.microsoft.com/office/drawing/2014/main" id="{DC0F3E0A-856A-B54A-BE2F-196F29DF087B}"/>
              </a:ext>
            </a:extLst>
          </p:cNvPr>
          <p:cNvSpPr/>
          <p:nvPr/>
        </p:nvSpPr>
        <p:spPr>
          <a:xfrm>
            <a:off x="827584" y="1192976"/>
            <a:ext cx="4125873" cy="369332"/>
          </a:xfrm>
          <a:prstGeom prst="rect">
            <a:avLst/>
          </a:prstGeom>
        </p:spPr>
        <p:txBody>
          <a:bodyPr wrap="none">
            <a:spAutoFit/>
          </a:bodyPr>
          <a:lstStyle/>
          <a:p>
            <a:r>
              <a:rPr lang="en-US" b="1" dirty="0"/>
              <a:t>Splitting Up the Files for Annotation</a:t>
            </a:r>
          </a:p>
        </p:txBody>
      </p:sp>
      <p:sp>
        <p:nvSpPr>
          <p:cNvPr id="7" name="Rectangle 6">
            <a:extLst>
              <a:ext uri="{FF2B5EF4-FFF2-40B4-BE49-F238E27FC236}">
                <a16:creationId xmlns:a16="http://schemas.microsoft.com/office/drawing/2014/main" id="{7DFB2542-ADB6-9544-B276-EFDD2B44FDE1}"/>
              </a:ext>
            </a:extLst>
          </p:cNvPr>
          <p:cNvSpPr/>
          <p:nvPr/>
        </p:nvSpPr>
        <p:spPr>
          <a:xfrm>
            <a:off x="846878" y="1700807"/>
            <a:ext cx="7706250" cy="2308324"/>
          </a:xfrm>
          <a:prstGeom prst="rect">
            <a:avLst/>
          </a:prstGeom>
        </p:spPr>
        <p:txBody>
          <a:bodyPr wrap="square">
            <a:spAutoFit/>
          </a:bodyPr>
          <a:lstStyle/>
          <a:p>
            <a:r>
              <a:rPr lang="en-US" dirty="0">
                <a:latin typeface="+mn-lt"/>
              </a:rPr>
              <a:t>You’ll need to divide your files into training and testing datasets, but you will also want to set aside some documents for testing your annotation guidelines on as well. </a:t>
            </a:r>
          </a:p>
          <a:p>
            <a:endParaRPr lang="en-US" dirty="0">
              <a:latin typeface="+mn-lt"/>
            </a:endParaRPr>
          </a:p>
          <a:p>
            <a:r>
              <a:rPr lang="en-US" dirty="0">
                <a:latin typeface="+mn-lt"/>
              </a:rPr>
              <a:t>As you work your way through the MAMA cycle, you’ll find that (especially in the beginning) it won’t take long for you and your annotators to spot errors and/or gaps in your model or guidelines. </a:t>
            </a:r>
          </a:p>
          <a:p>
            <a:endParaRPr lang="en-US" dirty="0">
              <a:latin typeface="Times New Roman" panose="02020603050405020304" pitchFamily="18" charset="0"/>
            </a:endParaRPr>
          </a:p>
        </p:txBody>
      </p:sp>
    </p:spTree>
    <p:extLst>
      <p:ext uri="{BB962C8B-B14F-4D97-AF65-F5344CB8AC3E}">
        <p14:creationId xmlns:p14="http://schemas.microsoft.com/office/powerpoint/2010/main" val="273493383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sz="4000" b="1" dirty="0">
                <a:solidFill>
                  <a:schemeClr val="accent2"/>
                </a:solidFill>
              </a:rPr>
              <a:t>Preparing Data for Annotation: Splitting up the Files </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90872" y="12596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FDA44615-886C-C04F-8108-4FB3DEF06A9D}"/>
              </a:ext>
            </a:extLst>
          </p:cNvPr>
          <p:cNvSpPr>
            <a:spLocks noGrp="1"/>
          </p:cNvSpPr>
          <p:nvPr>
            <p:ph type="sldNum" sz="quarter" idx="12"/>
          </p:nvPr>
        </p:nvSpPr>
        <p:spPr/>
        <p:txBody>
          <a:bodyPr/>
          <a:lstStyle/>
          <a:p>
            <a:pPr>
              <a:defRPr/>
            </a:pPr>
            <a:fld id="{740F825C-949B-974C-AB99-C3CE0C97A40B}" type="slidenum">
              <a:rPr lang="en-GB" altLang="en-US" smtClean="0"/>
              <a:pPr>
                <a:defRPr/>
              </a:pPr>
              <a:t>127</a:t>
            </a:fld>
            <a:endParaRPr lang="en-GB" altLang="en-US"/>
          </a:p>
        </p:txBody>
      </p:sp>
      <p:sp>
        <p:nvSpPr>
          <p:cNvPr id="7" name="Rectangle 6">
            <a:extLst>
              <a:ext uri="{FF2B5EF4-FFF2-40B4-BE49-F238E27FC236}">
                <a16:creationId xmlns:a16="http://schemas.microsoft.com/office/drawing/2014/main" id="{7DFB2542-ADB6-9544-B276-EFDD2B44FDE1}"/>
              </a:ext>
            </a:extLst>
          </p:cNvPr>
          <p:cNvSpPr/>
          <p:nvPr/>
        </p:nvSpPr>
        <p:spPr>
          <a:xfrm>
            <a:off x="590872" y="1556793"/>
            <a:ext cx="7962256" cy="3139321"/>
          </a:xfrm>
          <a:prstGeom prst="rect">
            <a:avLst/>
          </a:prstGeom>
        </p:spPr>
        <p:txBody>
          <a:bodyPr wrap="square">
            <a:spAutoFit/>
          </a:bodyPr>
          <a:lstStyle/>
          <a:p>
            <a:endParaRPr lang="en-US" dirty="0">
              <a:latin typeface="+mn-lt"/>
            </a:endParaRPr>
          </a:p>
          <a:p>
            <a:pPr marL="285750" indent="-285750">
              <a:buFont typeface="Arial" panose="020B0604020202020204" pitchFamily="34" charset="0"/>
              <a:buChar char="•"/>
            </a:pPr>
            <a:r>
              <a:rPr lang="en-US" sz="2000" dirty="0">
                <a:latin typeface="+mn-lt"/>
              </a:rPr>
              <a:t>We suggest having a set of 10–20 files that you can use as a training set on which your annotators can test changes to the guidelines. </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You can use these files in your gold standard later if you want or need to, but because of how many times your annotators will have gone over those files in particular, you probably won’t want to include them in your IAA calculations, because they will be so heavily discussed and dissected.</a:t>
            </a:r>
          </a:p>
        </p:txBody>
      </p:sp>
    </p:spTree>
    <p:extLst>
      <p:ext uri="{BB962C8B-B14F-4D97-AF65-F5344CB8AC3E}">
        <p14:creationId xmlns:p14="http://schemas.microsoft.com/office/powerpoint/2010/main" val="1202467594"/>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solidFill>
              </a:rPr>
              <a:t>Writing the Annotation Guidelines</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128</a:t>
            </a:fld>
            <a:endParaRPr lang="en-GB" altLang="en-US"/>
          </a:p>
        </p:txBody>
      </p:sp>
      <p:sp>
        <p:nvSpPr>
          <p:cNvPr id="5" name="Rectangle 4">
            <a:extLst>
              <a:ext uri="{FF2B5EF4-FFF2-40B4-BE49-F238E27FC236}">
                <a16:creationId xmlns:a16="http://schemas.microsoft.com/office/drawing/2014/main" id="{24EF5D92-DA3D-3F4D-8064-FC3EA9A676D7}"/>
              </a:ext>
            </a:extLst>
          </p:cNvPr>
          <p:cNvSpPr/>
          <p:nvPr/>
        </p:nvSpPr>
        <p:spPr>
          <a:xfrm>
            <a:off x="882262" y="1759950"/>
            <a:ext cx="7688193" cy="1015663"/>
          </a:xfrm>
          <a:prstGeom prst="rect">
            <a:avLst/>
          </a:prstGeom>
        </p:spPr>
        <p:txBody>
          <a:bodyPr wrap="square">
            <a:spAutoFit/>
          </a:bodyPr>
          <a:lstStyle/>
          <a:p>
            <a:r>
              <a:rPr lang="en-US" sz="2000" dirty="0">
                <a:latin typeface="+mn-lt"/>
              </a:rPr>
              <a:t>We recommend that the annotation guidelines contain only the information needed for the annotators to apply the tag-sets to annotate the corpus for your particular annotation task</a:t>
            </a:r>
          </a:p>
        </p:txBody>
      </p:sp>
      <p:sp>
        <p:nvSpPr>
          <p:cNvPr id="6" name="Rectangle 5">
            <a:extLst>
              <a:ext uri="{FF2B5EF4-FFF2-40B4-BE49-F238E27FC236}">
                <a16:creationId xmlns:a16="http://schemas.microsoft.com/office/drawing/2014/main" id="{0EDED65D-784F-A14C-9472-BACE01634436}"/>
              </a:ext>
            </a:extLst>
          </p:cNvPr>
          <p:cNvSpPr/>
          <p:nvPr/>
        </p:nvSpPr>
        <p:spPr>
          <a:xfrm>
            <a:off x="899590" y="2879655"/>
            <a:ext cx="7416825" cy="646331"/>
          </a:xfrm>
          <a:prstGeom prst="rect">
            <a:avLst/>
          </a:prstGeom>
        </p:spPr>
        <p:txBody>
          <a:bodyPr wrap="square">
            <a:spAutoFit/>
          </a:bodyPr>
          <a:lstStyle/>
          <a:p>
            <a:r>
              <a:rPr lang="en-US" b="1" dirty="0">
                <a:latin typeface="+mn-lt"/>
              </a:rPr>
              <a:t>The guidelines should answer, at a minimum, the following questions</a:t>
            </a:r>
            <a:r>
              <a:rPr lang="en-US" dirty="0">
                <a:latin typeface="+mn-lt"/>
              </a:rPr>
              <a:t>:</a:t>
            </a:r>
          </a:p>
        </p:txBody>
      </p:sp>
      <p:sp>
        <p:nvSpPr>
          <p:cNvPr id="7" name="Rectangle 6">
            <a:extLst>
              <a:ext uri="{FF2B5EF4-FFF2-40B4-BE49-F238E27FC236}">
                <a16:creationId xmlns:a16="http://schemas.microsoft.com/office/drawing/2014/main" id="{2A5E5474-6D1B-6041-9E45-FA333EAE0AF3}"/>
              </a:ext>
            </a:extLst>
          </p:cNvPr>
          <p:cNvSpPr/>
          <p:nvPr/>
        </p:nvSpPr>
        <p:spPr>
          <a:xfrm>
            <a:off x="899590" y="3769794"/>
            <a:ext cx="7653538" cy="2308324"/>
          </a:xfrm>
          <a:prstGeom prst="rect">
            <a:avLst/>
          </a:prstGeom>
        </p:spPr>
        <p:txBody>
          <a:bodyPr wrap="square">
            <a:spAutoFit/>
          </a:bodyPr>
          <a:lstStyle/>
          <a:p>
            <a:pPr marL="285750" indent="-285750">
              <a:buFont typeface="Arial" panose="020B0604020202020204" pitchFamily="34" charset="0"/>
              <a:buChar char="•"/>
            </a:pPr>
            <a:r>
              <a:rPr lang="en-US" dirty="0">
                <a:latin typeface="+mn-lt"/>
              </a:rPr>
              <a:t>What is the goal of the project?</a:t>
            </a:r>
          </a:p>
          <a:p>
            <a:pPr marL="285750" indent="-285750">
              <a:buFont typeface="Arial" panose="020B0604020202020204" pitchFamily="34" charset="0"/>
              <a:buChar char="•"/>
            </a:pPr>
            <a:r>
              <a:rPr lang="en-US" dirty="0">
                <a:latin typeface="+mn-lt"/>
              </a:rPr>
              <a:t>What is each tag called and how is it used? (Be specific: provide examples, and discuss gray areas.)</a:t>
            </a:r>
          </a:p>
          <a:p>
            <a:pPr marL="285750" indent="-285750">
              <a:buFont typeface="Arial" panose="020B0604020202020204" pitchFamily="34" charset="0"/>
              <a:buChar char="•"/>
            </a:pPr>
            <a:r>
              <a:rPr lang="en-US" dirty="0">
                <a:latin typeface="+mn-lt"/>
              </a:rPr>
              <a:t>What parts of the text do you want annotated, and what should be left alone? How will the annotation be created? </a:t>
            </a:r>
          </a:p>
          <a:p>
            <a:endParaRPr lang="en-US" dirty="0">
              <a:latin typeface="+mn-lt"/>
            </a:endParaRPr>
          </a:p>
          <a:p>
            <a:r>
              <a:rPr lang="en-US" dirty="0">
                <a:latin typeface="+mn-lt"/>
              </a:rPr>
              <a:t>(For example, explain which tags or documents to annotate first, how to use the annotation tools, </a:t>
            </a:r>
            <a:r>
              <a:rPr lang="en-US" dirty="0" err="1">
                <a:latin typeface="+mn-lt"/>
              </a:rPr>
              <a:t>etc</a:t>
            </a:r>
            <a:endParaRPr lang="en-US" dirty="0">
              <a:latin typeface="+mn-lt"/>
            </a:endParaRPr>
          </a:p>
        </p:txBody>
      </p:sp>
    </p:spTree>
    <p:extLst>
      <p:ext uri="{BB962C8B-B14F-4D97-AF65-F5344CB8AC3E}">
        <p14:creationId xmlns:p14="http://schemas.microsoft.com/office/powerpoint/2010/main" val="3621993988"/>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57200" y="2492896"/>
            <a:ext cx="8229600" cy="1143000"/>
          </a:xfrm>
        </p:spPr>
        <p:txBody>
          <a:bodyPr/>
          <a:lstStyle/>
          <a:p>
            <a:r>
              <a:rPr lang="en-US" sz="3600" b="1" dirty="0">
                <a:solidFill>
                  <a:schemeClr val="accent2"/>
                </a:solidFill>
              </a:rPr>
              <a:t>Writing the Annotation Guidelines – Examples </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129</a:t>
            </a:fld>
            <a:endParaRPr lang="en-GB" altLang="en-US"/>
          </a:p>
        </p:txBody>
      </p:sp>
    </p:spTree>
    <p:extLst>
      <p:ext uri="{BB962C8B-B14F-4D97-AF65-F5344CB8AC3E}">
        <p14:creationId xmlns:p14="http://schemas.microsoft.com/office/powerpoint/2010/main" val="14409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58185" y="2397332"/>
            <a:ext cx="8229600" cy="1143000"/>
          </a:xfrm>
        </p:spPr>
        <p:txBody>
          <a:bodyPr/>
          <a:lstStyle/>
          <a:p>
            <a:r>
              <a:rPr lang="en-US" b="1" dirty="0">
                <a:solidFill>
                  <a:schemeClr val="accent2">
                    <a:lumMod val="75000"/>
                  </a:schemeClr>
                </a:solidFill>
              </a:rPr>
              <a:t>Rate Limits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pPr marL="0" indent="0">
              <a:buNone/>
            </a:pPr>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13</a:t>
            </a:fld>
            <a:endParaRPr lang="en-GB" altLang="en-US"/>
          </a:p>
        </p:txBody>
      </p:sp>
    </p:spTree>
    <p:extLst>
      <p:ext uri="{BB962C8B-B14F-4D97-AF65-F5344CB8AC3E}">
        <p14:creationId xmlns:p14="http://schemas.microsoft.com/office/powerpoint/2010/main" val="535747634"/>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1: Single Labels—Movie Reviews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130</a:t>
            </a:fld>
            <a:endParaRPr lang="en-GB" altLang="en-US"/>
          </a:p>
        </p:txBody>
      </p:sp>
      <p:sp>
        <p:nvSpPr>
          <p:cNvPr id="8" name="Rectangle 7">
            <a:extLst>
              <a:ext uri="{FF2B5EF4-FFF2-40B4-BE49-F238E27FC236}">
                <a16:creationId xmlns:a16="http://schemas.microsoft.com/office/drawing/2014/main" id="{C75067AA-501B-8F42-B633-DF0CE63F13BD}"/>
              </a:ext>
            </a:extLst>
          </p:cNvPr>
          <p:cNvSpPr/>
          <p:nvPr/>
        </p:nvSpPr>
        <p:spPr>
          <a:xfrm>
            <a:off x="827584" y="2120235"/>
            <a:ext cx="7416824" cy="3139321"/>
          </a:xfrm>
          <a:prstGeom prst="rect">
            <a:avLst/>
          </a:prstGeom>
        </p:spPr>
        <p:txBody>
          <a:bodyPr wrap="square">
            <a:spAutoFit/>
          </a:bodyPr>
          <a:lstStyle/>
          <a:p>
            <a:pPr marL="285750" indent="-285750">
              <a:buFont typeface="Arial" panose="020B0604020202020204" pitchFamily="34" charset="0"/>
              <a:buChar char="•"/>
            </a:pPr>
            <a:r>
              <a:rPr lang="en-US" dirty="0">
                <a:latin typeface="+mn-lt"/>
              </a:rPr>
              <a:t>What is the goal of the project?</a:t>
            </a:r>
          </a:p>
          <a:p>
            <a:pPr marL="285750" indent="-285750">
              <a:buFont typeface="Arial" panose="020B0604020202020204" pitchFamily="34" charset="0"/>
              <a:buChar char="•"/>
            </a:pPr>
            <a:endParaRPr lang="en-US" dirty="0">
              <a:latin typeface="+mn-lt"/>
            </a:endParaRPr>
          </a:p>
          <a:p>
            <a:pPr lvl="1"/>
            <a:r>
              <a:rPr lang="en-US" dirty="0">
                <a:solidFill>
                  <a:schemeClr val="bg2"/>
                </a:solidFill>
                <a:latin typeface="+mn-lt"/>
              </a:rPr>
              <a:t>To label movie reviews as being positive or negative. </a:t>
            </a:r>
          </a:p>
          <a:p>
            <a:pPr lvl="1"/>
            <a:endParaRPr lang="en-US" dirty="0">
              <a:solidFill>
                <a:schemeClr val="bg2"/>
              </a:solidFill>
              <a:latin typeface="+mn-lt"/>
            </a:endParaRPr>
          </a:p>
          <a:p>
            <a:pPr marL="285750" indent="-285750">
              <a:buFont typeface="Arial" panose="020B0604020202020204" pitchFamily="34" charset="0"/>
              <a:buChar char="•"/>
            </a:pPr>
            <a:r>
              <a:rPr lang="en-US" dirty="0">
                <a:solidFill>
                  <a:schemeClr val="tx2"/>
                </a:solidFill>
                <a:latin typeface="+mn-lt"/>
              </a:rPr>
              <a:t>What is each tag called and how is it used?</a:t>
            </a:r>
          </a:p>
          <a:p>
            <a:pPr lvl="1"/>
            <a:r>
              <a:rPr lang="en-US" dirty="0">
                <a:solidFill>
                  <a:schemeClr val="bg2"/>
                </a:solidFill>
                <a:latin typeface="+mn-lt"/>
              </a:rPr>
              <a:t>We have two labels, “positive” and “negative,” and each review will be labeled with one of them, based on the tone of the review.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Reviews that are not specifically pos­itive or negative will be labeled as “negative.”</a:t>
            </a:r>
          </a:p>
          <a:p>
            <a:pPr marL="285750" indent="-285750">
              <a:buFont typeface="Arial" panose="020B0604020202020204" pitchFamily="34" charset="0"/>
              <a:buChar char="•"/>
            </a:pPr>
            <a:endParaRPr lang="en-US" dirty="0">
              <a:latin typeface="Times New Roman" panose="02020603050405020304" pitchFamily="18" charset="0"/>
            </a:endParaRPr>
          </a:p>
        </p:txBody>
      </p:sp>
    </p:spTree>
    <p:extLst>
      <p:ext uri="{BB962C8B-B14F-4D97-AF65-F5344CB8AC3E}">
        <p14:creationId xmlns:p14="http://schemas.microsoft.com/office/powerpoint/2010/main" val="3186444908"/>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1: Single Labels—Movie Reviews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131</a:t>
            </a:fld>
            <a:endParaRPr lang="en-GB" altLang="en-US"/>
          </a:p>
        </p:txBody>
      </p:sp>
      <p:sp>
        <p:nvSpPr>
          <p:cNvPr id="8" name="Rectangle 7">
            <a:extLst>
              <a:ext uri="{FF2B5EF4-FFF2-40B4-BE49-F238E27FC236}">
                <a16:creationId xmlns:a16="http://schemas.microsoft.com/office/drawing/2014/main" id="{C75067AA-501B-8F42-B633-DF0CE63F13BD}"/>
              </a:ext>
            </a:extLst>
          </p:cNvPr>
          <p:cNvSpPr/>
          <p:nvPr/>
        </p:nvSpPr>
        <p:spPr>
          <a:xfrm>
            <a:off x="827584" y="2120235"/>
            <a:ext cx="7416824" cy="2862322"/>
          </a:xfrm>
          <a:prstGeom prst="rect">
            <a:avLst/>
          </a:prstGeom>
        </p:spPr>
        <p:txBody>
          <a:bodyPr wrap="square">
            <a:spAutoFit/>
          </a:bodyPr>
          <a:lstStyle/>
          <a:p>
            <a:endParaRPr lang="en-US" dirty="0">
              <a:latin typeface="+mn-lt"/>
            </a:endParaRPr>
          </a:p>
          <a:p>
            <a:pPr marL="285750" indent="-285750">
              <a:buFont typeface="Arial" panose="020B0604020202020204" pitchFamily="34" charset="0"/>
              <a:buChar char="•"/>
            </a:pPr>
            <a:r>
              <a:rPr lang="en-US" dirty="0">
                <a:latin typeface="+mn-lt"/>
              </a:rPr>
              <a:t>What parts of the text do you want annotated, and what should be left alone?</a:t>
            </a:r>
          </a:p>
          <a:p>
            <a:pPr marL="742950" lvl="1" indent="-285750">
              <a:buFont typeface="Arial" panose="020B0604020202020204" pitchFamily="34" charset="0"/>
              <a:buChar char="•"/>
            </a:pPr>
            <a:r>
              <a:rPr lang="en-US" dirty="0">
                <a:solidFill>
                  <a:schemeClr val="bg2"/>
                </a:solidFill>
                <a:latin typeface="+mn-lt"/>
              </a:rPr>
              <a:t>Each review will be given a single label, which will be applied to the entire document.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How should the annotation be created?</a:t>
            </a:r>
          </a:p>
          <a:p>
            <a:pPr marL="742950" lvl="1" indent="-285750">
              <a:buFont typeface="Arial" panose="020B0604020202020204" pitchFamily="34" charset="0"/>
              <a:buChar char="•"/>
            </a:pPr>
            <a:r>
              <a:rPr lang="en-US" dirty="0">
                <a:solidFill>
                  <a:schemeClr val="bg2"/>
                </a:solidFill>
                <a:latin typeface="+mn-lt"/>
              </a:rPr>
              <a:t>In this situation we would probably use a spreadsheet prepopulated with the names of the files that are being examined</a:t>
            </a:r>
          </a:p>
        </p:txBody>
      </p:sp>
    </p:spTree>
    <p:extLst>
      <p:ext uri="{BB962C8B-B14F-4D97-AF65-F5344CB8AC3E}">
        <p14:creationId xmlns:p14="http://schemas.microsoft.com/office/powerpoint/2010/main" val="2189792790"/>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2: Multiple Labels—Film Genres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132</a:t>
            </a:fld>
            <a:endParaRPr lang="en-GB" altLang="en-US"/>
          </a:p>
        </p:txBody>
      </p:sp>
      <p:sp>
        <p:nvSpPr>
          <p:cNvPr id="8" name="Rectangle 7">
            <a:extLst>
              <a:ext uri="{FF2B5EF4-FFF2-40B4-BE49-F238E27FC236}">
                <a16:creationId xmlns:a16="http://schemas.microsoft.com/office/drawing/2014/main" id="{C75067AA-501B-8F42-B633-DF0CE63F13BD}"/>
              </a:ext>
            </a:extLst>
          </p:cNvPr>
          <p:cNvSpPr/>
          <p:nvPr/>
        </p:nvSpPr>
        <p:spPr>
          <a:xfrm>
            <a:off x="827584" y="2120235"/>
            <a:ext cx="7416824" cy="2031325"/>
          </a:xfrm>
          <a:prstGeom prst="rect">
            <a:avLst/>
          </a:prstGeom>
        </p:spPr>
        <p:txBody>
          <a:bodyPr wrap="square">
            <a:spAutoFit/>
          </a:bodyPr>
          <a:lstStyle/>
          <a:p>
            <a:pPr marL="285750" indent="-285750">
              <a:buFont typeface="Arial" panose="020B0604020202020204" pitchFamily="34" charset="0"/>
              <a:buChar char="•"/>
            </a:pPr>
            <a:r>
              <a:rPr lang="en-US" dirty="0"/>
              <a:t>A more complicated example of classification is identifying film genres.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type of classification is an excellent example of a task where the annotation guidelines can completely change the outcome of the annotation, and trying to apply the guidelines may lead to changes in the spec.</a:t>
            </a:r>
            <a:endParaRPr lang="en-US" dirty="0">
              <a:latin typeface="+mn-lt"/>
            </a:endParaRPr>
          </a:p>
        </p:txBody>
      </p:sp>
      <p:pic>
        <p:nvPicPr>
          <p:cNvPr id="6" name="Picture 5" descr="A picture containing table&#10;&#10;Description automatically generated">
            <a:extLst>
              <a:ext uri="{FF2B5EF4-FFF2-40B4-BE49-F238E27FC236}">
                <a16:creationId xmlns:a16="http://schemas.microsoft.com/office/drawing/2014/main" id="{3BAF96C5-E4F8-254F-84A3-A441971B1E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7584" y="4293096"/>
            <a:ext cx="7327900" cy="2400300"/>
          </a:xfrm>
          <a:prstGeom prst="rect">
            <a:avLst/>
          </a:prstGeom>
        </p:spPr>
      </p:pic>
    </p:spTree>
    <p:extLst>
      <p:ext uri="{BB962C8B-B14F-4D97-AF65-F5344CB8AC3E}">
        <p14:creationId xmlns:p14="http://schemas.microsoft.com/office/powerpoint/2010/main" val="1208381521"/>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2: Multiple Labels—Film Genres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133</a:t>
            </a:fld>
            <a:endParaRPr lang="en-GB" altLang="en-US"/>
          </a:p>
        </p:txBody>
      </p:sp>
      <p:sp>
        <p:nvSpPr>
          <p:cNvPr id="5" name="Rectangle 4">
            <a:extLst>
              <a:ext uri="{FF2B5EF4-FFF2-40B4-BE49-F238E27FC236}">
                <a16:creationId xmlns:a16="http://schemas.microsoft.com/office/drawing/2014/main" id="{DD4C7C9E-04B5-E94E-9A5E-ECBD1EB0C53A}"/>
              </a:ext>
            </a:extLst>
          </p:cNvPr>
          <p:cNvSpPr/>
          <p:nvPr/>
        </p:nvSpPr>
        <p:spPr>
          <a:xfrm>
            <a:off x="1043608" y="2001029"/>
            <a:ext cx="7643192" cy="3693319"/>
          </a:xfrm>
          <a:prstGeom prst="rect">
            <a:avLst/>
          </a:prstGeom>
        </p:spPr>
        <p:txBody>
          <a:bodyPr wrap="square">
            <a:spAutoFit/>
          </a:bodyPr>
          <a:lstStyle/>
          <a:p>
            <a:r>
              <a:rPr lang="en-US" dirty="0">
                <a:latin typeface="+mn-lt"/>
              </a:rPr>
              <a:t>What is the goal of the project?</a:t>
            </a:r>
          </a:p>
          <a:p>
            <a:r>
              <a:rPr lang="en-US" dirty="0">
                <a:solidFill>
                  <a:schemeClr val="bg2"/>
                </a:solidFill>
                <a:latin typeface="+mn-lt"/>
              </a:rPr>
              <a:t>To label film summaries with genre notations.</a:t>
            </a:r>
          </a:p>
          <a:p>
            <a:endParaRPr lang="en-US" dirty="0">
              <a:latin typeface="+mn-lt"/>
            </a:endParaRPr>
          </a:p>
          <a:p>
            <a:r>
              <a:rPr lang="en-US" dirty="0">
                <a:latin typeface="+mn-lt"/>
              </a:rPr>
              <a:t>What is each tag called and how is it used?</a:t>
            </a:r>
          </a:p>
          <a:p>
            <a:r>
              <a:rPr lang="en-US" dirty="0">
                <a:solidFill>
                  <a:schemeClr val="bg2"/>
                </a:solidFill>
                <a:latin typeface="+mn-lt"/>
              </a:rPr>
              <a:t>We have 26 tags that can be applied to each summary as needed.</a:t>
            </a:r>
          </a:p>
          <a:p>
            <a:endParaRPr lang="en-US" dirty="0">
              <a:latin typeface="+mn-lt"/>
            </a:endParaRPr>
          </a:p>
          <a:p>
            <a:r>
              <a:rPr lang="en-US" dirty="0">
                <a:latin typeface="+mn-lt"/>
              </a:rPr>
              <a:t>What parts of the text do you want annotated, and what should be left alone?</a:t>
            </a:r>
          </a:p>
          <a:p>
            <a:r>
              <a:rPr lang="en-US" dirty="0">
                <a:solidFill>
                  <a:schemeClr val="bg2"/>
                </a:solidFill>
                <a:latin typeface="+mn-lt"/>
              </a:rPr>
              <a:t>Each label will apply to the entire document.</a:t>
            </a:r>
          </a:p>
          <a:p>
            <a:endParaRPr lang="en-US" dirty="0">
              <a:latin typeface="+mn-lt"/>
            </a:endParaRPr>
          </a:p>
          <a:p>
            <a:r>
              <a:rPr lang="en-US" dirty="0">
                <a:latin typeface="+mn-lt"/>
              </a:rPr>
              <a:t>How should the annotation be created?</a:t>
            </a:r>
          </a:p>
          <a:p>
            <a:r>
              <a:rPr lang="en-US" dirty="0">
                <a:solidFill>
                  <a:schemeClr val="bg2"/>
                </a:solidFill>
                <a:latin typeface="+mn-lt"/>
              </a:rPr>
              <a:t>Annotation software is probably the best way to apply multiple labels to a document.</a:t>
            </a:r>
          </a:p>
        </p:txBody>
      </p:sp>
    </p:spTree>
    <p:extLst>
      <p:ext uri="{BB962C8B-B14F-4D97-AF65-F5344CB8AC3E}">
        <p14:creationId xmlns:p14="http://schemas.microsoft.com/office/powerpoint/2010/main" val="291298174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2: Multiple Labels—Film Genres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134</a:t>
            </a:fld>
            <a:endParaRPr lang="en-GB" altLang="en-US"/>
          </a:p>
        </p:txBody>
      </p:sp>
      <p:sp>
        <p:nvSpPr>
          <p:cNvPr id="6" name="Rectangle 5">
            <a:extLst>
              <a:ext uri="{FF2B5EF4-FFF2-40B4-BE49-F238E27FC236}">
                <a16:creationId xmlns:a16="http://schemas.microsoft.com/office/drawing/2014/main" id="{84FC6083-5AA6-7A48-90FF-7B4CA4A3AE33}"/>
              </a:ext>
            </a:extLst>
          </p:cNvPr>
          <p:cNvSpPr/>
          <p:nvPr/>
        </p:nvSpPr>
        <p:spPr>
          <a:xfrm>
            <a:off x="755576" y="2197477"/>
            <a:ext cx="7128792" cy="2862322"/>
          </a:xfrm>
          <a:prstGeom prst="rect">
            <a:avLst/>
          </a:prstGeom>
        </p:spPr>
        <p:txBody>
          <a:bodyPr wrap="square">
            <a:spAutoFit/>
          </a:bodyPr>
          <a:lstStyle/>
          <a:p>
            <a:pPr marL="285750" indent="-285750">
              <a:buFont typeface="Arial" panose="020B0604020202020204" pitchFamily="34" charset="0"/>
              <a:buChar char="•"/>
            </a:pPr>
            <a:r>
              <a:rPr lang="en-US" dirty="0">
                <a:latin typeface="+mn-lt"/>
              </a:rPr>
              <a:t>Well, that was easy! Except...the answer to the second question, particularly the “how is it used” part, is quite underspecified.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When labeling movie reviews as positive or negative it’s probably enough to say (as a starting point, at least) that the label will be based on tone, and neutral reviews will be labeled as “negative.”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However, genre labels are not all mutually exclusive, so annotators are going to need clearer guidelines for how and when to apply each one. </a:t>
            </a:r>
          </a:p>
        </p:txBody>
      </p:sp>
    </p:spTree>
    <p:extLst>
      <p:ext uri="{BB962C8B-B14F-4D97-AF65-F5344CB8AC3E}">
        <p14:creationId xmlns:p14="http://schemas.microsoft.com/office/powerpoint/2010/main" val="3279505806"/>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2: Multiple Labels—Film Genres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135</a:t>
            </a:fld>
            <a:endParaRPr lang="en-GB" altLang="en-US"/>
          </a:p>
        </p:txBody>
      </p:sp>
      <p:sp>
        <p:nvSpPr>
          <p:cNvPr id="5" name="Rectangle 4">
            <a:extLst>
              <a:ext uri="{FF2B5EF4-FFF2-40B4-BE49-F238E27FC236}">
                <a16:creationId xmlns:a16="http://schemas.microsoft.com/office/drawing/2014/main" id="{5090F660-E2C1-CE4F-9582-AD252BD9C1AD}"/>
              </a:ext>
            </a:extLst>
          </p:cNvPr>
          <p:cNvSpPr/>
          <p:nvPr/>
        </p:nvSpPr>
        <p:spPr>
          <a:xfrm>
            <a:off x="899591" y="2197477"/>
            <a:ext cx="7688193" cy="3139321"/>
          </a:xfrm>
          <a:prstGeom prst="rect">
            <a:avLst/>
          </a:prstGeom>
        </p:spPr>
        <p:txBody>
          <a:bodyPr wrap="square">
            <a:spAutoFit/>
          </a:bodyPr>
          <a:lstStyle/>
          <a:p>
            <a:r>
              <a:rPr lang="en-US" b="1" dirty="0">
                <a:latin typeface="+mn-lt"/>
              </a:rPr>
              <a:t>One basic question that needs to be answered is: </a:t>
            </a:r>
          </a:p>
          <a:p>
            <a:endParaRPr lang="en-US" dirty="0">
              <a:latin typeface="+mn-lt"/>
            </a:endParaRPr>
          </a:p>
          <a:p>
            <a:r>
              <a:rPr lang="en-US" dirty="0">
                <a:solidFill>
                  <a:schemeClr val="accent2"/>
                </a:solidFill>
                <a:latin typeface="+mn-lt"/>
              </a:rPr>
              <a:t>“Is there a maximum number of labels that can be applied to a document?” </a:t>
            </a:r>
          </a:p>
          <a:p>
            <a:endParaRPr lang="en-US" dirty="0">
              <a:latin typeface="+mn-lt"/>
            </a:endParaRPr>
          </a:p>
          <a:p>
            <a:r>
              <a:rPr lang="en-US" dirty="0">
                <a:latin typeface="+mn-lt"/>
              </a:rPr>
              <a:t>The answer to this question alone can completely differentiate one annotation task from another, even if each one is using the same spec; guidelines that specify a maximum of, say, two labels per document are likely going to return a vastly different corpus than guidelines that have no such limit. </a:t>
            </a:r>
          </a:p>
          <a:p>
            <a:endParaRPr lang="en-US" dirty="0">
              <a:latin typeface="Times New Roman" panose="02020603050405020304" pitchFamily="18" charset="0"/>
            </a:endParaRPr>
          </a:p>
        </p:txBody>
      </p:sp>
    </p:spTree>
    <p:extLst>
      <p:ext uri="{BB962C8B-B14F-4D97-AF65-F5344CB8AC3E}">
        <p14:creationId xmlns:p14="http://schemas.microsoft.com/office/powerpoint/2010/main" val="118984680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2: Multiple Labels—Film Genres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136</a:t>
            </a:fld>
            <a:endParaRPr lang="en-GB" altLang="en-US"/>
          </a:p>
        </p:txBody>
      </p:sp>
      <p:sp>
        <p:nvSpPr>
          <p:cNvPr id="5" name="Rectangle 4">
            <a:extLst>
              <a:ext uri="{FF2B5EF4-FFF2-40B4-BE49-F238E27FC236}">
                <a16:creationId xmlns:a16="http://schemas.microsoft.com/office/drawing/2014/main" id="{5090F660-E2C1-CE4F-9582-AD252BD9C1AD}"/>
              </a:ext>
            </a:extLst>
          </p:cNvPr>
          <p:cNvSpPr/>
          <p:nvPr/>
        </p:nvSpPr>
        <p:spPr>
          <a:xfrm>
            <a:off x="899591" y="2197477"/>
            <a:ext cx="7688193" cy="3693319"/>
          </a:xfrm>
          <a:prstGeom prst="rect">
            <a:avLst/>
          </a:prstGeom>
        </p:spPr>
        <p:txBody>
          <a:bodyPr wrap="square">
            <a:spAutoFit/>
          </a:bodyPr>
          <a:lstStyle/>
          <a:p>
            <a:pPr marL="285750" indent="-285750">
              <a:buFont typeface="Arial" panose="020B0604020202020204" pitchFamily="34" charset="0"/>
              <a:buChar char="•"/>
            </a:pPr>
            <a:r>
              <a:rPr lang="en-US" dirty="0"/>
              <a:t>However, while knowing how many labels can be applied partly answers the question of “how” the tags are used, it doesn’t address all of the aspects of “how” the tags are used.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Another aspect that has to be considered is when each tag will be used. </a:t>
            </a:r>
          </a:p>
          <a:p>
            <a:pPr marL="742950" lvl="1" indent="-285750">
              <a:buFont typeface="Arial" panose="020B0604020202020204" pitchFamily="34" charset="0"/>
              <a:buChar char="•"/>
            </a:pPr>
            <a:r>
              <a:rPr lang="en-US" dirty="0">
                <a:solidFill>
                  <a:schemeClr val="bg2"/>
                </a:solidFill>
              </a:rPr>
              <a:t>In the positive/negative review task, each document was assigned a single label, and if a document wasn’t positive, it was negative: a dichotomy that’s fairly straightforward.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Since there’s no limit to the number of genre tags (or even if there were a limit), annotators will need some clarification about when to apply which tags.</a:t>
            </a:r>
          </a:p>
        </p:txBody>
      </p:sp>
    </p:spTree>
    <p:extLst>
      <p:ext uri="{BB962C8B-B14F-4D97-AF65-F5344CB8AC3E}">
        <p14:creationId xmlns:p14="http://schemas.microsoft.com/office/powerpoint/2010/main" val="2024143960"/>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3: Extent Annotations—Named Entities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137</a:t>
            </a:fld>
            <a:endParaRPr lang="en-GB" altLang="en-US"/>
          </a:p>
        </p:txBody>
      </p:sp>
      <p:sp>
        <p:nvSpPr>
          <p:cNvPr id="8" name="Rectangle 7">
            <a:extLst>
              <a:ext uri="{FF2B5EF4-FFF2-40B4-BE49-F238E27FC236}">
                <a16:creationId xmlns:a16="http://schemas.microsoft.com/office/drawing/2014/main" id="{C75067AA-501B-8F42-B633-DF0CE63F13BD}"/>
              </a:ext>
            </a:extLst>
          </p:cNvPr>
          <p:cNvSpPr/>
          <p:nvPr/>
        </p:nvSpPr>
        <p:spPr>
          <a:xfrm>
            <a:off x="827584" y="2420888"/>
            <a:ext cx="7416824" cy="2893100"/>
          </a:xfrm>
          <a:prstGeom prst="rect">
            <a:avLst/>
          </a:prstGeom>
        </p:spPr>
        <p:txBody>
          <a:bodyPr wrap="square">
            <a:spAutoFit/>
          </a:bodyPr>
          <a:lstStyle/>
          <a:p>
            <a:pPr marL="285750" indent="-285750">
              <a:buFont typeface="Arial" panose="020B0604020202020204" pitchFamily="34" charset="0"/>
              <a:buChar char="•"/>
            </a:pPr>
            <a:r>
              <a:rPr lang="en-US" dirty="0">
                <a:latin typeface="+mn-lt"/>
              </a:rPr>
              <a:t>NE tags are extent tags, meaning that they are applied to specific text spans inside a document, rather than to the document as a whole.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Extent tags bring with them a new set of considerations, such as the following:</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How should the annotators decide how long each tagged span should be? </a:t>
            </a:r>
          </a:p>
          <a:p>
            <a:pPr marL="285750" indent="-285750">
              <a:buFont typeface="Arial" panose="020B0604020202020204" pitchFamily="34" charset="0"/>
              <a:buChar char="•"/>
            </a:pPr>
            <a:endParaRPr lang="en-US" sz="2000" dirty="0">
              <a:latin typeface="+mn-lt"/>
            </a:endParaRPr>
          </a:p>
        </p:txBody>
      </p:sp>
    </p:spTree>
    <p:extLst>
      <p:ext uri="{BB962C8B-B14F-4D97-AF65-F5344CB8AC3E}">
        <p14:creationId xmlns:p14="http://schemas.microsoft.com/office/powerpoint/2010/main" val="3882548359"/>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3: Extent Annotations—Named Entities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138</a:t>
            </a:fld>
            <a:endParaRPr lang="en-GB" altLang="en-US"/>
          </a:p>
        </p:txBody>
      </p:sp>
      <p:sp>
        <p:nvSpPr>
          <p:cNvPr id="8" name="Rectangle 7">
            <a:extLst>
              <a:ext uri="{FF2B5EF4-FFF2-40B4-BE49-F238E27FC236}">
                <a16:creationId xmlns:a16="http://schemas.microsoft.com/office/drawing/2014/main" id="{C75067AA-501B-8F42-B633-DF0CE63F13BD}"/>
              </a:ext>
            </a:extLst>
          </p:cNvPr>
          <p:cNvSpPr/>
          <p:nvPr/>
        </p:nvSpPr>
        <p:spPr>
          <a:xfrm>
            <a:off x="827584" y="2120235"/>
            <a:ext cx="7416824" cy="2246769"/>
          </a:xfrm>
          <a:prstGeom prst="rect">
            <a:avLst/>
          </a:prstGeom>
        </p:spPr>
        <p:txBody>
          <a:bodyPr wrap="square">
            <a:spAutoFit/>
          </a:bodyPr>
          <a:lstStyle/>
          <a:p>
            <a:pPr marL="285750" indent="-285750">
              <a:buFont typeface="Arial" panose="020B0604020202020204" pitchFamily="34" charset="0"/>
              <a:buChar char="•"/>
            </a:pPr>
            <a:r>
              <a:rPr lang="en-US" sz="2000" dirty="0"/>
              <a:t>How many words get included in each tag?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For example, should descriptive phrases be includ­ed?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What about titles, honorifics, or determiners? “A white house” is clearly different from “the White House,” but is the determiner really the important part of that phrase? </a:t>
            </a:r>
          </a:p>
        </p:txBody>
      </p:sp>
    </p:spTree>
    <p:extLst>
      <p:ext uri="{BB962C8B-B14F-4D97-AF65-F5344CB8AC3E}">
        <p14:creationId xmlns:p14="http://schemas.microsoft.com/office/powerpoint/2010/main" val="167573449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3: Extent Annotations—Named Entities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139</a:t>
            </a:fld>
            <a:endParaRPr lang="en-GB" altLang="en-US"/>
          </a:p>
        </p:txBody>
      </p:sp>
      <p:sp>
        <p:nvSpPr>
          <p:cNvPr id="8" name="Rectangle 7">
            <a:extLst>
              <a:ext uri="{FF2B5EF4-FFF2-40B4-BE49-F238E27FC236}">
                <a16:creationId xmlns:a16="http://schemas.microsoft.com/office/drawing/2014/main" id="{C75067AA-501B-8F42-B633-DF0CE63F13BD}"/>
              </a:ext>
            </a:extLst>
          </p:cNvPr>
          <p:cNvSpPr/>
          <p:nvPr/>
        </p:nvSpPr>
        <p:spPr>
          <a:xfrm>
            <a:off x="853244" y="2492896"/>
            <a:ext cx="7416824" cy="2862322"/>
          </a:xfrm>
          <a:prstGeom prst="rect">
            <a:avLst/>
          </a:prstGeom>
        </p:spPr>
        <p:txBody>
          <a:bodyPr wrap="square">
            <a:spAutoFit/>
          </a:bodyPr>
          <a:lstStyle/>
          <a:p>
            <a:pPr marL="285750" indent="-285750">
              <a:buFont typeface="Arial" panose="020B0604020202020204" pitchFamily="34" charset="0"/>
              <a:buChar char="•"/>
            </a:pPr>
            <a:r>
              <a:rPr lang="en-US" sz="2000" dirty="0"/>
              <a:t>What about names that get split up?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While it’s reasonable to label “The Wachowskis” as a single entity, what if the text says: “Lana and Andy Wachowski”?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Will that entire phrase be tagged together, or do you want your annotators to do something different in that case?</a:t>
            </a:r>
          </a:p>
          <a:p>
            <a:pPr marL="285750" indent="-285750">
              <a:buFont typeface="Arial" panose="020B0604020202020204" pitchFamily="34" charset="0"/>
              <a:buChar char="•"/>
            </a:pPr>
            <a:endParaRPr lang="en-US" sz="2000" dirty="0"/>
          </a:p>
        </p:txBody>
      </p:sp>
    </p:spTree>
    <p:extLst>
      <p:ext uri="{BB962C8B-B14F-4D97-AF65-F5344CB8AC3E}">
        <p14:creationId xmlns:p14="http://schemas.microsoft.com/office/powerpoint/2010/main" val="2933483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Rate Limits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90872" y="2420888"/>
            <a:ext cx="8229600" cy="5102027"/>
          </a:xfrm>
        </p:spPr>
        <p:txBody>
          <a:bodyPr/>
          <a:lstStyle/>
          <a:p>
            <a:pPr marL="0" indent="0">
              <a:buNone/>
            </a:pPr>
            <a:endParaRPr lang="en-US" sz="1800" dirty="0"/>
          </a:p>
          <a:p>
            <a:endParaRPr lang="en-US" sz="1800" dirty="0"/>
          </a:p>
          <a:p>
            <a:r>
              <a:rPr lang="en-US" sz="1800" dirty="0"/>
              <a:t>In addition to rate limiting, you may also encounter an API with limited access to data, particularly if the data relates to business interests</a:t>
            </a:r>
          </a:p>
          <a:p>
            <a:endParaRPr lang="en-US" sz="1800" dirty="0"/>
          </a:p>
          <a:p>
            <a:r>
              <a:rPr lang="en-US" sz="1800" dirty="0"/>
              <a:t>If everyone was allowed to have 100% of the data 100% of the time, this could cause the API servers to crash.</a:t>
            </a:r>
          </a:p>
          <a:p>
            <a:endParaRPr lang="en-US" sz="1800" dirty="0"/>
          </a:p>
          <a:p>
            <a:r>
              <a:rPr lang="en-US" sz="1800" dirty="0"/>
              <a:t>APIs will often have a rate limit for all users, as it’s easier to manage. Twitter’s API was once limited in such a way; however, with the launch of the Streaming API, the usage changed. </a:t>
            </a:r>
          </a:p>
          <a:p>
            <a:endParaRPr lang="en-US" sz="1800"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14</a:t>
            </a:fld>
            <a:endParaRPr lang="en-GB" altLang="en-US"/>
          </a:p>
        </p:txBody>
      </p:sp>
      <p:sp>
        <p:nvSpPr>
          <p:cNvPr id="7" name="Rectangle 6">
            <a:extLst>
              <a:ext uri="{FF2B5EF4-FFF2-40B4-BE49-F238E27FC236}">
                <a16:creationId xmlns:a16="http://schemas.microsoft.com/office/drawing/2014/main" id="{2AA87044-9DBE-BC4E-B380-59C9DB893833}"/>
              </a:ext>
            </a:extLst>
          </p:cNvPr>
          <p:cNvSpPr/>
          <p:nvPr/>
        </p:nvSpPr>
        <p:spPr>
          <a:xfrm>
            <a:off x="674209" y="1496406"/>
            <a:ext cx="8002247" cy="2031325"/>
          </a:xfrm>
          <a:prstGeom prst="rect">
            <a:avLst/>
          </a:prstGeom>
        </p:spPr>
        <p:txBody>
          <a:bodyPr wrap="square">
            <a:spAutoFit/>
          </a:bodyPr>
          <a:lstStyle/>
          <a:p>
            <a:pPr marL="285750" indent="-285750">
              <a:buFont typeface="Arial" panose="020B0604020202020204" pitchFamily="34" charset="0"/>
              <a:buChar char="•"/>
            </a:pPr>
            <a:r>
              <a:rPr lang="en-US" dirty="0"/>
              <a:t>APIs often have rate limits, which restrict the amount of data a user can request over a period of time.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Rate limits are put in place by the API providers for several different reasons.</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endParaRPr lang="en-US" dirty="0">
              <a:latin typeface="+mn-lt"/>
            </a:endParaRPr>
          </a:p>
        </p:txBody>
      </p:sp>
    </p:spTree>
    <p:extLst>
      <p:ext uri="{BB962C8B-B14F-4D97-AF65-F5344CB8AC3E}">
        <p14:creationId xmlns:p14="http://schemas.microsoft.com/office/powerpoint/2010/main" val="229255093"/>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3: Extent Annotations—Named Entities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140</a:t>
            </a:fld>
            <a:endParaRPr lang="en-GB" altLang="en-US"/>
          </a:p>
        </p:txBody>
      </p:sp>
      <p:sp>
        <p:nvSpPr>
          <p:cNvPr id="8" name="Rectangle 7">
            <a:extLst>
              <a:ext uri="{FF2B5EF4-FFF2-40B4-BE49-F238E27FC236}">
                <a16:creationId xmlns:a16="http://schemas.microsoft.com/office/drawing/2014/main" id="{C75067AA-501B-8F42-B633-DF0CE63F13BD}"/>
              </a:ext>
            </a:extLst>
          </p:cNvPr>
          <p:cNvSpPr/>
          <p:nvPr/>
        </p:nvSpPr>
        <p:spPr>
          <a:xfrm>
            <a:off x="827584" y="2120235"/>
            <a:ext cx="7416824" cy="3170099"/>
          </a:xfrm>
          <a:prstGeom prst="rect">
            <a:avLst/>
          </a:prstGeom>
        </p:spPr>
        <p:txBody>
          <a:bodyPr wrap="square">
            <a:spAutoFit/>
          </a:bodyPr>
          <a:lstStyle/>
          <a:p>
            <a:pPr marL="285750" indent="-285750">
              <a:buFont typeface="Arial" panose="020B0604020202020204" pitchFamily="34" charset="0"/>
              <a:buChar char="•"/>
            </a:pPr>
            <a:r>
              <a:rPr lang="en-US" sz="2000" dirty="0"/>
              <a:t>Should your annotators annotate every mention of an NE, or only the first time that it’s mentioned?</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What if an entity seems to be filling two different roles?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In a standard NE annotation, you might see “Boston City Hall”—should “Boston” be marked in the same extent as “City Hall,” or are they different?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Does one overlap the other?</a:t>
            </a:r>
          </a:p>
        </p:txBody>
      </p:sp>
    </p:spTree>
    <p:extLst>
      <p:ext uri="{BB962C8B-B14F-4D97-AF65-F5344CB8AC3E}">
        <p14:creationId xmlns:p14="http://schemas.microsoft.com/office/powerpoint/2010/main" val="1076152720"/>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73866" y="449311"/>
            <a:ext cx="8229600" cy="1143000"/>
          </a:xfrm>
        </p:spPr>
        <p:txBody>
          <a:bodyPr/>
          <a:lstStyle/>
          <a:p>
            <a:r>
              <a:rPr lang="en-US" sz="3600" b="1" dirty="0">
                <a:solidFill>
                  <a:schemeClr val="accent2"/>
                </a:solidFill>
              </a:rPr>
              <a:t>Writing the Annotation Guidelines - Example 3: Extent Annotations—Named Entities</a:t>
            </a: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141</a:t>
            </a:fld>
            <a:endParaRPr lang="en-GB" altLang="en-US"/>
          </a:p>
        </p:txBody>
      </p:sp>
      <p:sp>
        <p:nvSpPr>
          <p:cNvPr id="8" name="Rectangle 7">
            <a:extLst>
              <a:ext uri="{FF2B5EF4-FFF2-40B4-BE49-F238E27FC236}">
                <a16:creationId xmlns:a16="http://schemas.microsoft.com/office/drawing/2014/main" id="{C75067AA-501B-8F42-B633-DF0CE63F13BD}"/>
              </a:ext>
            </a:extLst>
          </p:cNvPr>
          <p:cNvSpPr/>
          <p:nvPr/>
        </p:nvSpPr>
        <p:spPr>
          <a:xfrm>
            <a:off x="827584" y="2120235"/>
            <a:ext cx="7416824" cy="2246769"/>
          </a:xfrm>
          <a:prstGeom prst="rect">
            <a:avLst/>
          </a:prstGeom>
        </p:spPr>
        <p:txBody>
          <a:bodyPr wrap="square">
            <a:spAutoFit/>
          </a:bodyPr>
          <a:lstStyle/>
          <a:p>
            <a:pPr marL="285750" indent="-285750">
              <a:buFont typeface="Arial" panose="020B0604020202020204" pitchFamily="34" charset="0"/>
              <a:buChar char="•"/>
            </a:pPr>
            <a:r>
              <a:rPr lang="en-US" sz="2000" dirty="0"/>
              <a:t>What about possessive constructions, such as “John Hughes’ The Breakfast Club”?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And if you do decide that “John Hughes” should be tagged separately from “The Breakfast Club”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Does the annotation include the apostrophe?</a:t>
            </a:r>
            <a:endParaRPr lang="en-US" sz="2000" dirty="0">
              <a:latin typeface="+mn-lt"/>
            </a:endParaRPr>
          </a:p>
        </p:txBody>
      </p:sp>
    </p:spTree>
    <p:extLst>
      <p:ext uri="{BB962C8B-B14F-4D97-AF65-F5344CB8AC3E}">
        <p14:creationId xmlns:p14="http://schemas.microsoft.com/office/powerpoint/2010/main" val="292390330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46856" y="482977"/>
            <a:ext cx="8229600" cy="1143000"/>
          </a:xfrm>
        </p:spPr>
        <p:txBody>
          <a:bodyPr/>
          <a:lstStyle/>
          <a:p>
            <a:r>
              <a:rPr lang="en-US" b="1" dirty="0">
                <a:solidFill>
                  <a:schemeClr val="accent2"/>
                </a:solidFill>
              </a:rPr>
              <a:t>Example of Annotation Guideline  </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142</a:t>
            </a:fld>
            <a:endParaRPr lang="en-GB" altLang="en-US"/>
          </a:p>
        </p:txBody>
      </p:sp>
      <p:sp>
        <p:nvSpPr>
          <p:cNvPr id="3" name="Rectangle 2">
            <a:extLst>
              <a:ext uri="{FF2B5EF4-FFF2-40B4-BE49-F238E27FC236}">
                <a16:creationId xmlns:a16="http://schemas.microsoft.com/office/drawing/2014/main" id="{E872E997-D016-DD4C-AA16-50117A3CF328}"/>
              </a:ext>
            </a:extLst>
          </p:cNvPr>
          <p:cNvSpPr/>
          <p:nvPr/>
        </p:nvSpPr>
        <p:spPr>
          <a:xfrm>
            <a:off x="1115616" y="3397802"/>
            <a:ext cx="7056784" cy="646331"/>
          </a:xfrm>
          <a:prstGeom prst="rect">
            <a:avLst/>
          </a:prstGeom>
        </p:spPr>
        <p:txBody>
          <a:bodyPr wrap="square">
            <a:spAutoFit/>
          </a:bodyPr>
          <a:lstStyle/>
          <a:p>
            <a:r>
              <a:rPr lang="en-US" dirty="0"/>
              <a:t>https://</a:t>
            </a:r>
            <a:r>
              <a:rPr lang="en-US" dirty="0" err="1"/>
              <a:t>verbs.colorado.edu</a:t>
            </a:r>
            <a:r>
              <a:rPr lang="en-US" dirty="0"/>
              <a:t>/</a:t>
            </a:r>
            <a:r>
              <a:rPr lang="en-US" dirty="0" err="1"/>
              <a:t>jdpacorpus</a:t>
            </a:r>
            <a:r>
              <a:rPr lang="en-US" dirty="0"/>
              <a:t>/JDPA-Sentiment-Corpus-Annotation-</a:t>
            </a:r>
            <a:r>
              <a:rPr lang="en-US" dirty="0" err="1"/>
              <a:t>Guidelines.pdf</a:t>
            </a:r>
            <a:endParaRPr lang="en-US" dirty="0"/>
          </a:p>
        </p:txBody>
      </p:sp>
      <p:sp>
        <p:nvSpPr>
          <p:cNvPr id="4" name="Rectangle 3">
            <a:extLst>
              <a:ext uri="{FF2B5EF4-FFF2-40B4-BE49-F238E27FC236}">
                <a16:creationId xmlns:a16="http://schemas.microsoft.com/office/drawing/2014/main" id="{715BE9B0-3044-C744-8BAF-F1001267C423}"/>
              </a:ext>
            </a:extLst>
          </p:cNvPr>
          <p:cNvSpPr/>
          <p:nvPr/>
        </p:nvSpPr>
        <p:spPr>
          <a:xfrm>
            <a:off x="1115616" y="2629364"/>
            <a:ext cx="6264696" cy="369332"/>
          </a:xfrm>
          <a:prstGeom prst="rect">
            <a:avLst/>
          </a:prstGeom>
        </p:spPr>
        <p:txBody>
          <a:bodyPr wrap="square">
            <a:spAutoFit/>
          </a:bodyPr>
          <a:lstStyle/>
          <a:p>
            <a:r>
              <a:rPr lang="en-US" b="1" dirty="0"/>
              <a:t>Structural Sentiment and Entity Annotation Guidelines</a:t>
            </a:r>
          </a:p>
        </p:txBody>
      </p:sp>
    </p:spTree>
    <p:extLst>
      <p:ext uri="{BB962C8B-B14F-4D97-AF65-F5344CB8AC3E}">
        <p14:creationId xmlns:p14="http://schemas.microsoft.com/office/powerpoint/2010/main" val="1524324053"/>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46856" y="482977"/>
            <a:ext cx="8229600" cy="1143000"/>
          </a:xfrm>
        </p:spPr>
        <p:txBody>
          <a:bodyPr/>
          <a:lstStyle/>
          <a:p>
            <a:r>
              <a:rPr lang="en-US" b="1" dirty="0">
                <a:solidFill>
                  <a:schemeClr val="accent2"/>
                </a:solidFill>
              </a:rPr>
              <a:t>Example of Annotation Guideline  </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143</a:t>
            </a:fld>
            <a:endParaRPr lang="en-GB" altLang="en-US"/>
          </a:p>
        </p:txBody>
      </p:sp>
      <p:sp>
        <p:nvSpPr>
          <p:cNvPr id="4" name="Rectangle 3">
            <a:extLst>
              <a:ext uri="{FF2B5EF4-FFF2-40B4-BE49-F238E27FC236}">
                <a16:creationId xmlns:a16="http://schemas.microsoft.com/office/drawing/2014/main" id="{715BE9B0-3044-C744-8BAF-F1001267C423}"/>
              </a:ext>
            </a:extLst>
          </p:cNvPr>
          <p:cNvSpPr/>
          <p:nvPr/>
        </p:nvSpPr>
        <p:spPr>
          <a:xfrm>
            <a:off x="1115616" y="2629364"/>
            <a:ext cx="6264696" cy="369332"/>
          </a:xfrm>
          <a:prstGeom prst="rect">
            <a:avLst/>
          </a:prstGeom>
        </p:spPr>
        <p:txBody>
          <a:bodyPr wrap="square">
            <a:spAutoFit/>
          </a:bodyPr>
          <a:lstStyle/>
          <a:p>
            <a:r>
              <a:rPr lang="en-US" b="1" dirty="0"/>
              <a:t>Annotation Guidelines for </a:t>
            </a:r>
            <a:r>
              <a:rPr lang="en-US" b="1" dirty="0" err="1"/>
              <a:t>SemEval</a:t>
            </a:r>
            <a:r>
              <a:rPr lang="en-US" b="1" dirty="0"/>
              <a:t> Task</a:t>
            </a:r>
          </a:p>
        </p:txBody>
      </p:sp>
      <p:sp>
        <p:nvSpPr>
          <p:cNvPr id="6" name="Rectangle 5">
            <a:extLst>
              <a:ext uri="{FF2B5EF4-FFF2-40B4-BE49-F238E27FC236}">
                <a16:creationId xmlns:a16="http://schemas.microsoft.com/office/drawing/2014/main" id="{2C7278C1-E800-5445-944A-C36C42BE5A6C}"/>
              </a:ext>
            </a:extLst>
          </p:cNvPr>
          <p:cNvSpPr/>
          <p:nvPr/>
        </p:nvSpPr>
        <p:spPr>
          <a:xfrm>
            <a:off x="1115616" y="3236965"/>
            <a:ext cx="6264696" cy="646331"/>
          </a:xfrm>
          <a:prstGeom prst="rect">
            <a:avLst/>
          </a:prstGeom>
        </p:spPr>
        <p:txBody>
          <a:bodyPr wrap="square">
            <a:spAutoFit/>
          </a:bodyPr>
          <a:lstStyle/>
          <a:p>
            <a:r>
              <a:rPr lang="en-US" dirty="0"/>
              <a:t>https://</a:t>
            </a:r>
            <a:r>
              <a:rPr lang="en-US" dirty="0" err="1"/>
              <a:t>alt.qcri.org</a:t>
            </a:r>
            <a:r>
              <a:rPr lang="en-US" dirty="0"/>
              <a:t>/semeval2016/task5/data/uploads/absa2016_annotationguidelines.pdf</a:t>
            </a:r>
          </a:p>
        </p:txBody>
      </p:sp>
    </p:spTree>
    <p:extLst>
      <p:ext uri="{BB962C8B-B14F-4D97-AF65-F5344CB8AC3E}">
        <p14:creationId xmlns:p14="http://schemas.microsoft.com/office/powerpoint/2010/main" val="3990025969"/>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46856" y="2492896"/>
            <a:ext cx="8229600" cy="1143000"/>
          </a:xfrm>
        </p:spPr>
        <p:txBody>
          <a:bodyPr/>
          <a:lstStyle/>
          <a:p>
            <a:r>
              <a:rPr lang="en-US" b="1" dirty="0">
                <a:solidFill>
                  <a:schemeClr val="accent2"/>
                </a:solidFill>
              </a:rPr>
              <a:t>Crowdsourcing and Amazon Mechanical Turk</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144</a:t>
            </a:fld>
            <a:endParaRPr lang="en-GB" altLang="en-US"/>
          </a:p>
        </p:txBody>
      </p:sp>
    </p:spTree>
    <p:extLst>
      <p:ext uri="{BB962C8B-B14F-4D97-AF65-F5344CB8AC3E}">
        <p14:creationId xmlns:p14="http://schemas.microsoft.com/office/powerpoint/2010/main" val="3758991859"/>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Crowdsourcing</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145</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834259"/>
            <a:ext cx="7814215" cy="2246769"/>
          </a:xfrm>
          <a:prstGeom prst="rect">
            <a:avLst/>
          </a:prstGeom>
        </p:spPr>
        <p:txBody>
          <a:bodyPr wrap="square">
            <a:spAutoFit/>
          </a:bodyPr>
          <a:lstStyle/>
          <a:p>
            <a:pPr marL="342900" indent="-342900">
              <a:buFont typeface="Arial" panose="020B0604020202020204" pitchFamily="34" charset="0"/>
              <a:buChar char="•"/>
            </a:pPr>
            <a:r>
              <a:rPr lang="en-US" sz="2000" dirty="0"/>
              <a:t>Crowdsourcing is another approach that is being used more frequently in the annotation community.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Essentially, instead of asking a small number of annotators to tag a large number of extents, the task is broken down into a large number of smaller tasks, and a large number of annotators are asked to tag only a few examples each.</a:t>
            </a:r>
            <a:endParaRPr lang="en-US" sz="2000" dirty="0">
              <a:latin typeface="+mn-lt"/>
            </a:endParaRPr>
          </a:p>
        </p:txBody>
      </p:sp>
    </p:spTree>
    <p:extLst>
      <p:ext uri="{BB962C8B-B14F-4D97-AF65-F5344CB8AC3E}">
        <p14:creationId xmlns:p14="http://schemas.microsoft.com/office/powerpoint/2010/main" val="1299298082"/>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Amazon Mechanical Turk</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146</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654548" y="1507282"/>
            <a:ext cx="7814215" cy="5601533"/>
          </a:xfrm>
          <a:prstGeom prst="rect">
            <a:avLst/>
          </a:prstGeom>
        </p:spPr>
        <p:txBody>
          <a:bodyPr wrap="square">
            <a:spAutoFit/>
          </a:bodyPr>
          <a:lstStyle/>
          <a:p>
            <a:pPr marL="342900" indent="-342900">
              <a:buFont typeface="Arial" panose="020B0604020202020204" pitchFamily="34" charset="0"/>
              <a:buChar char="•"/>
            </a:pPr>
            <a:r>
              <a:rPr lang="en-US" sz="2000" dirty="0"/>
              <a:t>One popular crowdsourcing platform is Amazon’s Mechanical Turk (</a:t>
            </a:r>
            <a:r>
              <a:rPr lang="en-US" sz="2000" dirty="0" err="1"/>
              <a:t>MTurk</a:t>
            </a:r>
            <a:r>
              <a:rPr lang="en-US" sz="2000" dirty="0"/>
              <a:t>), a resource where people who have tasks that require human intelligence to perform can place requests that are then fulfilled by people across the country and around the world. </a:t>
            </a:r>
          </a:p>
          <a:p>
            <a:pPr marL="342900" indent="-342900">
              <a:buFont typeface="Arial" panose="020B0604020202020204" pitchFamily="34" charset="0"/>
              <a:buChar char="•"/>
            </a:pPr>
            <a:endParaRPr lang="en-US" altLang="en-US" dirty="0"/>
          </a:p>
          <a:p>
            <a:pPr marL="800100" lvl="1" indent="-342900">
              <a:buFont typeface="Arial" panose="020B0604020202020204" pitchFamily="34" charset="0"/>
              <a:buChar char="•"/>
            </a:pPr>
            <a:r>
              <a:rPr lang="en-US" altLang="en-US" dirty="0"/>
              <a:t>Amazon service since 2005. </a:t>
            </a:r>
            <a:r>
              <a:rPr lang="en-AU" altLang="en-US" dirty="0"/>
              <a:t>Some tasks can’t be done well by computers and some  </a:t>
            </a:r>
            <a:r>
              <a:rPr lang="en-AU" altLang="en-US" i="1" dirty="0"/>
              <a:t>require</a:t>
            </a:r>
            <a:r>
              <a:rPr lang="en-AU" altLang="en-US" dirty="0"/>
              <a:t> human judgements. </a:t>
            </a:r>
          </a:p>
          <a:p>
            <a:pPr marL="342900" indent="-342900">
              <a:buFont typeface="Arial" panose="020B0604020202020204" pitchFamily="34" charset="0"/>
              <a:buChar char="•"/>
            </a:pPr>
            <a:endParaRPr lang="en-AU" altLang="en-US" dirty="0"/>
          </a:p>
          <a:p>
            <a:pPr marL="800100" lvl="1" indent="-342900">
              <a:buFont typeface="Arial" panose="020B0604020202020204" pitchFamily="34" charset="0"/>
              <a:buChar char="•"/>
            </a:pPr>
            <a:r>
              <a:rPr lang="en-AU" altLang="en-US" dirty="0"/>
              <a:t>Amazon’s name: </a:t>
            </a:r>
            <a:r>
              <a:rPr lang="en-AU" altLang="en-US" i="1" dirty="0"/>
              <a:t>Human Intelligence Task </a:t>
            </a:r>
            <a:r>
              <a:rPr lang="en-AU" altLang="en-US" dirty="0"/>
              <a:t>(HIT)</a:t>
            </a:r>
          </a:p>
          <a:p>
            <a:pPr marL="342900" indent="-342900">
              <a:buFont typeface="Arial" panose="020B0604020202020204" pitchFamily="34" charset="0"/>
              <a:buChar char="•"/>
            </a:pPr>
            <a:endParaRPr lang="en-AU" altLang="en-US" i="1" dirty="0"/>
          </a:p>
          <a:p>
            <a:pPr marL="342900" indent="-342900">
              <a:buFont typeface="Arial" panose="020B0604020202020204" pitchFamily="34" charset="0"/>
              <a:buChar char="•"/>
            </a:pPr>
            <a:r>
              <a:rPr lang="en-US" altLang="en-US" i="1" dirty="0"/>
              <a:t>Requesters</a:t>
            </a:r>
            <a:r>
              <a:rPr lang="en-US" altLang="en-US" dirty="0"/>
              <a:t> define tasks &amp; upload data, workers (aka </a:t>
            </a:r>
            <a:r>
              <a:rPr lang="en-US" altLang="en-US" dirty="0" err="1"/>
              <a:t>turkers</a:t>
            </a:r>
            <a:r>
              <a:rPr lang="en-US" altLang="en-US" dirty="0"/>
              <a:t>) do tasks, get paid</a:t>
            </a:r>
          </a:p>
          <a:p>
            <a:pPr marL="342900" indent="-342900">
              <a:buFont typeface="Arial" panose="020B0604020202020204" pitchFamily="34" charset="0"/>
              <a:buChar char="•"/>
            </a:pPr>
            <a:endParaRPr lang="en-US" altLang="en-US" dirty="0"/>
          </a:p>
          <a:p>
            <a:pPr marL="342900" indent="-342900">
              <a:buFont typeface="Arial" panose="020B0604020202020204" pitchFamily="34" charset="0"/>
              <a:buChar char="•"/>
            </a:pPr>
            <a:r>
              <a:rPr lang="en-AU" altLang="en-US" dirty="0"/>
              <a:t>HITs generally low value, e.g., $0.02 each or $4-$5/hour, A</a:t>
            </a:r>
            <a:r>
              <a:rPr lang="en-US" altLang="en-US" dirty="0" err="1"/>
              <a:t>mazon</a:t>
            </a:r>
            <a:r>
              <a:rPr lang="en-US" altLang="en-US" dirty="0"/>
              <a:t> takes</a:t>
            </a:r>
          </a:p>
          <a:p>
            <a:pPr marL="0" lvl="1" indent="0">
              <a:buNone/>
            </a:pPr>
            <a:r>
              <a:rPr lang="en-US" altLang="en-US" dirty="0"/>
              <a:t>     10%</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p:txBody>
      </p:sp>
    </p:spTree>
    <p:extLst>
      <p:ext uri="{BB962C8B-B14F-4D97-AF65-F5344CB8AC3E}">
        <p14:creationId xmlns:p14="http://schemas.microsoft.com/office/powerpoint/2010/main" val="1006895745"/>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114A18BD-F1A6-8642-B003-2944BC137C03}"/>
              </a:ext>
            </a:extLst>
          </p:cNvPr>
          <p:cNvSpPr>
            <a:spLocks noGrp="1" noChangeArrowheads="1"/>
          </p:cNvSpPr>
          <p:nvPr>
            <p:ph type="title"/>
          </p:nvPr>
        </p:nvSpPr>
        <p:spPr/>
        <p:txBody>
          <a:bodyPr/>
          <a:lstStyle/>
          <a:p>
            <a:r>
              <a:rPr lang="en-US" altLang="en-US" b="1" dirty="0">
                <a:solidFill>
                  <a:schemeClr val="accent2"/>
                </a:solidFill>
              </a:rPr>
              <a:t>Amazon Mechanical Turk</a:t>
            </a:r>
            <a:endParaRPr lang="en-AU" altLang="en-US" b="1" dirty="0">
              <a:solidFill>
                <a:schemeClr val="accent2"/>
              </a:solidFill>
            </a:endParaRPr>
          </a:p>
        </p:txBody>
      </p:sp>
      <p:pic>
        <p:nvPicPr>
          <p:cNvPr id="3" name="Picture 2" descr="Graphical user interface, application&#10;&#10;Description automatically generated">
            <a:extLst>
              <a:ext uri="{FF2B5EF4-FFF2-40B4-BE49-F238E27FC236}">
                <a16:creationId xmlns:a16="http://schemas.microsoft.com/office/drawing/2014/main" id="{5A918516-162A-A14F-849A-5DB755C193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2060848"/>
            <a:ext cx="7620000" cy="3289300"/>
          </a:xfrm>
          <a:prstGeom prst="rect">
            <a:avLst/>
          </a:prstGeom>
        </p:spPr>
      </p:pic>
    </p:spTree>
    <p:extLst>
      <p:ext uri="{BB962C8B-B14F-4D97-AF65-F5344CB8AC3E}">
        <p14:creationId xmlns:p14="http://schemas.microsoft.com/office/powerpoint/2010/main" val="1642269284"/>
      </p:ext>
    </p:extLst>
  </p:cSld>
  <p:clrMapOvr>
    <a:masterClrMapping/>
  </p:clrMapOvr>
  <p:transition/>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114A18BD-F1A6-8642-B003-2944BC137C03}"/>
              </a:ext>
            </a:extLst>
          </p:cNvPr>
          <p:cNvSpPr>
            <a:spLocks noGrp="1" noChangeArrowheads="1"/>
          </p:cNvSpPr>
          <p:nvPr>
            <p:ph type="title"/>
          </p:nvPr>
        </p:nvSpPr>
        <p:spPr/>
        <p:txBody>
          <a:bodyPr/>
          <a:lstStyle/>
          <a:p>
            <a:r>
              <a:rPr lang="en-US" altLang="en-US" b="1" dirty="0">
                <a:solidFill>
                  <a:schemeClr val="accent2"/>
                </a:solidFill>
              </a:rPr>
              <a:t>Amazon Mechanical Turk</a:t>
            </a:r>
            <a:endParaRPr lang="en-AU" altLang="en-US" b="1" dirty="0">
              <a:solidFill>
                <a:schemeClr val="accent2"/>
              </a:solidFill>
            </a:endParaRPr>
          </a:p>
        </p:txBody>
      </p:sp>
      <p:sp>
        <p:nvSpPr>
          <p:cNvPr id="80899" name="Rectangle 3">
            <a:extLst>
              <a:ext uri="{FF2B5EF4-FFF2-40B4-BE49-F238E27FC236}">
                <a16:creationId xmlns:a16="http://schemas.microsoft.com/office/drawing/2014/main" id="{ABE38051-2127-0141-9E94-49D8F3E628D4}"/>
              </a:ext>
            </a:extLst>
          </p:cNvPr>
          <p:cNvSpPr>
            <a:spLocks noGrp="1" noChangeArrowheads="1"/>
          </p:cNvSpPr>
          <p:nvPr>
            <p:ph type="body" sz="half" idx="1"/>
          </p:nvPr>
        </p:nvSpPr>
        <p:spPr>
          <a:xfrm>
            <a:off x="457200" y="1699712"/>
            <a:ext cx="7715200" cy="4671293"/>
          </a:xfrm>
        </p:spPr>
        <p:txBody>
          <a:bodyPr>
            <a:noAutofit/>
          </a:bodyPr>
          <a:lstStyle/>
          <a:p>
            <a:pPr>
              <a:buFont typeface="Arial" panose="020B0604020202020204" pitchFamily="34" charset="0"/>
              <a:buChar char="•"/>
            </a:pPr>
            <a:r>
              <a:rPr lang="en-US" sz="2000" dirty="0"/>
              <a:t>HITs (human intelligence tasks) are generally formatted to be very quick and relatively easy to perform, so workers are usually paid in cents rather than dollars. </a:t>
            </a:r>
          </a:p>
          <a:p>
            <a:pPr>
              <a:buFont typeface="Arial" panose="020B0604020202020204" pitchFamily="34" charset="0"/>
              <a:buChar char="•"/>
            </a:pPr>
            <a:endParaRPr lang="en-US" sz="2000" dirty="0"/>
          </a:p>
          <a:p>
            <a:pPr>
              <a:buFont typeface="Arial" panose="020B0604020202020204" pitchFamily="34" charset="0"/>
              <a:buChar char="•"/>
            </a:pPr>
            <a:endParaRPr lang="en-US" sz="2000" dirty="0"/>
          </a:p>
          <a:p>
            <a:pPr>
              <a:buFont typeface="Arial" panose="020B0604020202020204" pitchFamily="34" charset="0"/>
              <a:buChar char="•"/>
            </a:pPr>
            <a:r>
              <a:rPr lang="en-US" sz="2000" dirty="0"/>
              <a:t>Because of the availability of annotators and how inexpensive each HIT is, many researchers have looked into using crowdsourcing as a resource for annotation.</a:t>
            </a:r>
          </a:p>
          <a:p>
            <a:pPr marL="173038" indent="-173038">
              <a:lnSpc>
                <a:spcPct val="90000"/>
              </a:lnSpc>
            </a:pPr>
            <a:endParaRPr lang="en-AU" altLang="en-US" dirty="0"/>
          </a:p>
        </p:txBody>
      </p:sp>
    </p:spTree>
    <p:extLst>
      <p:ext uri="{BB962C8B-B14F-4D97-AF65-F5344CB8AC3E}">
        <p14:creationId xmlns:p14="http://schemas.microsoft.com/office/powerpoint/2010/main" val="3645657517"/>
      </p:ext>
    </p:extLst>
  </p:cSld>
  <p:clrMapOvr>
    <a:masterClrMapping/>
  </p:clrMapOvr>
  <p:transition/>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Amazon Mechanical Turk</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149</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654548" y="1536174"/>
            <a:ext cx="7814215" cy="3785652"/>
          </a:xfrm>
          <a:prstGeom prst="rect">
            <a:avLst/>
          </a:prstGeom>
        </p:spPr>
        <p:txBody>
          <a:bodyPr wrap="square">
            <a:spAutoFit/>
          </a:bodyPr>
          <a:lstStyle/>
          <a:p>
            <a:pPr marL="342900" indent="-342900">
              <a:buFont typeface="Arial" panose="020B0604020202020204" pitchFamily="34" charset="0"/>
              <a:buChar char="•"/>
            </a:pPr>
            <a:r>
              <a:rPr lang="en-US" sz="2000" dirty="0"/>
              <a:t>Generally, </a:t>
            </a:r>
            <a:r>
              <a:rPr lang="en-US" sz="2000" dirty="0" err="1"/>
              <a:t>MTurk</a:t>
            </a:r>
            <a:r>
              <a:rPr lang="en-US" sz="2000" dirty="0"/>
              <a:t> will only be useful for tasks that don’t require any special linguistic or other domain knowledge.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Additionally, due to the restricted nature of the HIT interface, workers can’t be given pages and pages of annotation guidelines—aside from the imprac­ticality of the layout, it’s generally not worth a worker’s time to read that many instructions for only a few cents.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So, if you have an annotation task that can be broken down into simple steps and explained easily in a few sentences, then </a:t>
            </a:r>
            <a:r>
              <a:rPr lang="en-US" sz="2000" dirty="0" err="1"/>
              <a:t>MTurk</a:t>
            </a:r>
            <a:r>
              <a:rPr lang="en-US" sz="2000" dirty="0"/>
              <a:t> may be a good resource for you to look into.</a:t>
            </a:r>
            <a:endParaRPr lang="en-US" sz="2000" dirty="0">
              <a:latin typeface="+mn-lt"/>
            </a:endParaRPr>
          </a:p>
        </p:txBody>
      </p:sp>
    </p:spTree>
    <p:extLst>
      <p:ext uri="{BB962C8B-B14F-4D97-AF65-F5344CB8AC3E}">
        <p14:creationId xmlns:p14="http://schemas.microsoft.com/office/powerpoint/2010/main" val="13516188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Rate Limits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423317"/>
            <a:ext cx="8229600" cy="5102027"/>
          </a:xfrm>
        </p:spPr>
        <p:txBody>
          <a:bodyPr/>
          <a:lstStyle/>
          <a:p>
            <a:r>
              <a:rPr lang="en-US" sz="1800" dirty="0"/>
              <a:t>Twitter’s Streaming API provides a constant stream of data, while the RESTAPI limits the number of requests you can make per 15-minute period.</a:t>
            </a:r>
          </a:p>
          <a:p>
            <a:endParaRPr lang="en-US" sz="1800" dirty="0"/>
          </a:p>
          <a:p>
            <a:r>
              <a:rPr lang="en-US" sz="1800" dirty="0"/>
              <a:t>For example, the most common Twitter request limit interval is fifteen minutes (</a:t>
            </a:r>
            <a:r>
              <a:rPr lang="en-US" sz="1800" u="sng" dirty="0">
                <a:hlinkClick r:id="rId3"/>
              </a:rPr>
              <a:t>https://developer.twitter.com/en/docs/twitter-api/v1/rate-limits</a:t>
            </a:r>
            <a:r>
              <a:rPr lang="en-US" sz="1800" dirty="0"/>
              <a:t>). </a:t>
            </a:r>
          </a:p>
          <a:p>
            <a:pPr>
              <a:buFont typeface="Arial" panose="020B0604020202020204" pitchFamily="34" charset="0"/>
              <a:buChar char="•"/>
            </a:pPr>
            <a:endParaRPr lang="en-US" sz="1800" dirty="0"/>
          </a:p>
          <a:p>
            <a:pPr>
              <a:buFont typeface="Arial" panose="020B0604020202020204" pitchFamily="34" charset="0"/>
              <a:buChar char="•"/>
            </a:pPr>
            <a:r>
              <a:rPr lang="en-US" sz="1800" dirty="0"/>
              <a:t>If an endpoint has a rate limit of 900 requests/15-minutes, then up to 900 requests over any 15-minute interval is allowed. </a:t>
            </a:r>
          </a:p>
          <a:p>
            <a:pPr>
              <a:buFont typeface="Arial" panose="020B0604020202020204" pitchFamily="34" charset="0"/>
              <a:buChar char="•"/>
            </a:pPr>
            <a:endParaRPr lang="en-US" sz="1800" dirty="0"/>
          </a:p>
          <a:p>
            <a:pPr>
              <a:buFont typeface="Arial" panose="020B0604020202020204" pitchFamily="34" charset="0"/>
              <a:buChar char="•"/>
            </a:pPr>
            <a:r>
              <a:rPr lang="en-US" sz="1800" dirty="0"/>
              <a:t>Social media platforms also apply constraint in terms of how much historical content available from a user’s timeline. </a:t>
            </a:r>
          </a:p>
          <a:p>
            <a:pPr>
              <a:buFont typeface="Arial" panose="020B0604020202020204" pitchFamily="34" charset="0"/>
              <a:buChar char="•"/>
            </a:pPr>
            <a:endParaRPr lang="en-US" sz="1800" dirty="0"/>
          </a:p>
          <a:p>
            <a:endParaRPr lang="en-US" sz="1800"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15</a:t>
            </a:fld>
            <a:endParaRPr lang="en-GB" altLang="en-US"/>
          </a:p>
        </p:txBody>
      </p:sp>
    </p:spTree>
    <p:extLst>
      <p:ext uri="{BB962C8B-B14F-4D97-AF65-F5344CB8AC3E}">
        <p14:creationId xmlns:p14="http://schemas.microsoft.com/office/powerpoint/2010/main" val="1733453435"/>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Amazon Mechanical Turk – Example of HITs </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150</a:t>
            </a:fld>
            <a:endParaRPr lang="en-GB" altLang="en-US"/>
          </a:p>
        </p:txBody>
      </p:sp>
      <p:sp>
        <p:nvSpPr>
          <p:cNvPr id="8" name="Rectangle 4">
            <a:extLst>
              <a:ext uri="{FF2B5EF4-FFF2-40B4-BE49-F238E27FC236}">
                <a16:creationId xmlns:a16="http://schemas.microsoft.com/office/drawing/2014/main" id="{B9F5A2B0-C1BB-5D40-891B-536582E4B1DE}"/>
              </a:ext>
            </a:extLst>
          </p:cNvPr>
          <p:cNvSpPr txBox="1">
            <a:spLocks noChangeArrowheads="1"/>
          </p:cNvSpPr>
          <p:nvPr/>
        </p:nvSpPr>
        <p:spPr>
          <a:xfrm>
            <a:off x="966144" y="1538970"/>
            <a:ext cx="7350272" cy="4765080"/>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endParaRPr lang="en-AU" altLang="en-US" sz="1800" kern="0" dirty="0"/>
          </a:p>
          <a:p>
            <a:r>
              <a:rPr lang="en-AU" altLang="en-US" sz="2000" kern="0" dirty="0"/>
              <a:t>Add Keywords to images</a:t>
            </a:r>
          </a:p>
          <a:p>
            <a:r>
              <a:rPr lang="en-AU" altLang="en-US" sz="2000" kern="0" dirty="0"/>
              <a:t>Crop Images</a:t>
            </a:r>
          </a:p>
          <a:p>
            <a:r>
              <a:rPr lang="en-AU" altLang="en-US" sz="2000" kern="0" dirty="0"/>
              <a:t>Spam Identification</a:t>
            </a:r>
          </a:p>
          <a:p>
            <a:pPr lvl="1"/>
            <a:r>
              <a:rPr lang="en-AU" altLang="en-US" sz="2000" kern="0" dirty="0"/>
              <a:t>Generating a test set to train NN</a:t>
            </a:r>
          </a:p>
          <a:p>
            <a:r>
              <a:rPr lang="en-AU" altLang="en-US" sz="2000" kern="0" dirty="0"/>
              <a:t>Subtitling, speech-to-text</a:t>
            </a:r>
          </a:p>
          <a:p>
            <a:r>
              <a:rPr lang="en-AU" altLang="en-US" sz="2000" kern="0" dirty="0"/>
              <a:t>Adult content analysis</a:t>
            </a:r>
          </a:p>
          <a:p>
            <a:r>
              <a:rPr lang="en-AU" altLang="en-US" sz="2000" kern="0" dirty="0"/>
              <a:t>Facial Recognition</a:t>
            </a:r>
          </a:p>
          <a:p>
            <a:r>
              <a:rPr lang="en-AU" altLang="en-US" sz="2000" kern="0" dirty="0"/>
              <a:t>Proof Reading</a:t>
            </a:r>
          </a:p>
          <a:p>
            <a:r>
              <a:rPr lang="en-AU" altLang="en-US" sz="2000" kern="0" dirty="0"/>
              <a:t>OCR Correction/Verification</a:t>
            </a:r>
          </a:p>
          <a:p>
            <a:r>
              <a:rPr lang="en-AU" altLang="en-US" sz="2000" kern="0" dirty="0"/>
              <a:t>Annotate text</a:t>
            </a:r>
          </a:p>
        </p:txBody>
      </p:sp>
    </p:spTree>
    <p:extLst>
      <p:ext uri="{BB962C8B-B14F-4D97-AF65-F5344CB8AC3E}">
        <p14:creationId xmlns:p14="http://schemas.microsoft.com/office/powerpoint/2010/main" val="3911868757"/>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C4FB6AA5-74F3-124D-B583-739295A0A7BC}"/>
              </a:ext>
            </a:extLst>
          </p:cNvPr>
          <p:cNvSpPr>
            <a:spLocks noGrp="1"/>
          </p:cNvSpPr>
          <p:nvPr>
            <p:ph type="title"/>
          </p:nvPr>
        </p:nvSpPr>
        <p:spPr>
          <a:xfrm>
            <a:off x="457200" y="-18256"/>
            <a:ext cx="8229600" cy="1143000"/>
          </a:xfrm>
        </p:spPr>
        <p:txBody>
          <a:bodyPr/>
          <a:lstStyle/>
          <a:p>
            <a:r>
              <a:rPr lang="en-US" altLang="en-US" b="1" dirty="0">
                <a:solidFill>
                  <a:schemeClr val="accent2"/>
                </a:solidFill>
              </a:rPr>
              <a:t>Amazon Mechanical Turk</a:t>
            </a:r>
          </a:p>
        </p:txBody>
      </p:sp>
      <p:pic>
        <p:nvPicPr>
          <p:cNvPr id="24579" name="Content Placeholder 4" descr="Picture 6.png">
            <a:extLst>
              <a:ext uri="{FF2B5EF4-FFF2-40B4-BE49-F238E27FC236}">
                <a16:creationId xmlns:a16="http://schemas.microsoft.com/office/drawing/2014/main" id="{7405A55E-6899-804D-95DF-315164B2D0E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429" r="-13429"/>
          <a:stretch>
            <a:fillRect/>
          </a:stretch>
        </p:blipFill>
        <p:spPr>
          <a:xfrm>
            <a:off x="-348590" y="1268760"/>
            <a:ext cx="9841180" cy="5852070"/>
          </a:xfrm>
        </p:spPr>
      </p:pic>
    </p:spTree>
    <p:extLst>
      <p:ext uri="{BB962C8B-B14F-4D97-AF65-F5344CB8AC3E}">
        <p14:creationId xmlns:p14="http://schemas.microsoft.com/office/powerpoint/2010/main" val="3284361447"/>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a16="http://schemas.microsoft.com/office/drawing/2014/main" id="{574E75FD-B399-4949-BF4A-C1F464E78318}"/>
              </a:ext>
            </a:extLst>
          </p:cNvPr>
          <p:cNvSpPr>
            <a:spLocks noGrp="1"/>
          </p:cNvSpPr>
          <p:nvPr>
            <p:ph type="title"/>
          </p:nvPr>
        </p:nvSpPr>
        <p:spPr/>
        <p:txBody>
          <a:bodyPr/>
          <a:lstStyle/>
          <a:p>
            <a:r>
              <a:rPr lang="en-US" altLang="en-US" b="1" dirty="0">
                <a:solidFill>
                  <a:schemeClr val="accent2"/>
                </a:solidFill>
              </a:rPr>
              <a:t>Amazon Mechanical Turk</a:t>
            </a:r>
            <a:endParaRPr lang="en-US" altLang="en-US" dirty="0"/>
          </a:p>
        </p:txBody>
      </p:sp>
      <p:pic>
        <p:nvPicPr>
          <p:cNvPr id="25603" name="Content Placeholder 3" descr="Picture 8.png">
            <a:extLst>
              <a:ext uri="{FF2B5EF4-FFF2-40B4-BE49-F238E27FC236}">
                <a16:creationId xmlns:a16="http://schemas.microsoft.com/office/drawing/2014/main" id="{519B5CDA-61E6-CC4B-B17C-4C10214FE92F}"/>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429" r="-13429"/>
          <a:stretch>
            <a:fillRect/>
          </a:stretch>
        </p:blipFill>
        <p:spPr>
          <a:xfrm>
            <a:off x="4762" y="1417638"/>
            <a:ext cx="9175060" cy="5454501"/>
          </a:xfrm>
        </p:spPr>
      </p:pic>
    </p:spTree>
    <p:extLst>
      <p:ext uri="{BB962C8B-B14F-4D97-AF65-F5344CB8AC3E}">
        <p14:creationId xmlns:p14="http://schemas.microsoft.com/office/powerpoint/2010/main" val="3039273050"/>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85A388B6-F040-8B49-907F-98FE6CF988C7}"/>
              </a:ext>
            </a:extLst>
          </p:cNvPr>
          <p:cNvSpPr>
            <a:spLocks noGrp="1"/>
          </p:cNvSpPr>
          <p:nvPr>
            <p:ph type="title"/>
          </p:nvPr>
        </p:nvSpPr>
        <p:spPr/>
        <p:txBody>
          <a:bodyPr/>
          <a:lstStyle/>
          <a:p>
            <a:r>
              <a:rPr lang="en-US" altLang="en-US" b="1" dirty="0">
                <a:solidFill>
                  <a:schemeClr val="accent2"/>
                </a:solidFill>
              </a:rPr>
              <a:t>Amazon Mechanical Turk</a:t>
            </a:r>
            <a:endParaRPr lang="en-US" altLang="en-US" dirty="0"/>
          </a:p>
        </p:txBody>
      </p:sp>
      <p:pic>
        <p:nvPicPr>
          <p:cNvPr id="26627" name="Content Placeholder 3" descr="Picture 9.png">
            <a:extLst>
              <a:ext uri="{FF2B5EF4-FFF2-40B4-BE49-F238E27FC236}">
                <a16:creationId xmlns:a16="http://schemas.microsoft.com/office/drawing/2014/main" id="{53F2C152-1BC8-A841-AEF2-4C9D4A003E8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429" r="-13429"/>
          <a:stretch>
            <a:fillRect/>
          </a:stretch>
        </p:blipFill>
        <p:spPr>
          <a:xfrm>
            <a:off x="-285996" y="1196752"/>
            <a:ext cx="9715991" cy="5774854"/>
          </a:xfrm>
        </p:spPr>
      </p:pic>
    </p:spTree>
    <p:extLst>
      <p:ext uri="{BB962C8B-B14F-4D97-AF65-F5344CB8AC3E}">
        <p14:creationId xmlns:p14="http://schemas.microsoft.com/office/powerpoint/2010/main" val="3464660340"/>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39CC0728-8F10-C24A-9638-607D44B2E077}"/>
              </a:ext>
            </a:extLst>
          </p:cNvPr>
          <p:cNvSpPr>
            <a:spLocks noGrp="1"/>
          </p:cNvSpPr>
          <p:nvPr>
            <p:ph type="title"/>
          </p:nvPr>
        </p:nvSpPr>
        <p:spPr/>
        <p:txBody>
          <a:bodyPr/>
          <a:lstStyle/>
          <a:p>
            <a:r>
              <a:rPr lang="en-US" altLang="en-US" b="1" dirty="0">
                <a:solidFill>
                  <a:schemeClr val="accent2"/>
                </a:solidFill>
              </a:rPr>
              <a:t>Amazon Mechanical Turk</a:t>
            </a:r>
            <a:endParaRPr lang="en-US" altLang="en-US" dirty="0"/>
          </a:p>
        </p:txBody>
      </p:sp>
      <p:pic>
        <p:nvPicPr>
          <p:cNvPr id="27651" name="Content Placeholder 3" descr="Picture 10.png">
            <a:extLst>
              <a:ext uri="{FF2B5EF4-FFF2-40B4-BE49-F238E27FC236}">
                <a16:creationId xmlns:a16="http://schemas.microsoft.com/office/drawing/2014/main" id="{C9E4C4C4-CB30-2F49-8C4E-F8E06716687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l="-13429" r="-13429"/>
          <a:stretch>
            <a:fillRect/>
          </a:stretch>
        </p:blipFill>
        <p:spPr>
          <a:xfrm>
            <a:off x="-192089" y="1417638"/>
            <a:ext cx="9352538" cy="5558830"/>
          </a:xfrm>
        </p:spPr>
      </p:pic>
    </p:spTree>
    <p:extLst>
      <p:ext uri="{BB962C8B-B14F-4D97-AF65-F5344CB8AC3E}">
        <p14:creationId xmlns:p14="http://schemas.microsoft.com/office/powerpoint/2010/main" val="1705137294"/>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39CC0728-8F10-C24A-9638-607D44B2E077}"/>
              </a:ext>
            </a:extLst>
          </p:cNvPr>
          <p:cNvSpPr>
            <a:spLocks noGrp="1"/>
          </p:cNvSpPr>
          <p:nvPr>
            <p:ph type="title"/>
          </p:nvPr>
        </p:nvSpPr>
        <p:spPr>
          <a:xfrm>
            <a:off x="457200" y="269776"/>
            <a:ext cx="8229600" cy="1143000"/>
          </a:xfrm>
        </p:spPr>
        <p:txBody>
          <a:bodyPr/>
          <a:lstStyle/>
          <a:p>
            <a:r>
              <a:rPr lang="en-US" altLang="en-US" b="1" dirty="0">
                <a:solidFill>
                  <a:schemeClr val="accent2"/>
                </a:solidFill>
              </a:rPr>
              <a:t>Amazon Mechanical Turk – Project Template</a:t>
            </a:r>
            <a:endParaRPr lang="en-US" altLang="en-US" dirty="0"/>
          </a:p>
        </p:txBody>
      </p:sp>
      <p:pic>
        <p:nvPicPr>
          <p:cNvPr id="4" name="Content Placeholder 3" descr="Graphical user interface, text, application&#10;&#10;Description automatically generated">
            <a:extLst>
              <a:ext uri="{FF2B5EF4-FFF2-40B4-BE49-F238E27FC236}">
                <a16:creationId xmlns:a16="http://schemas.microsoft.com/office/drawing/2014/main" id="{F58E22CE-6EDC-C243-A489-3D77A06FABA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35696" y="1600968"/>
            <a:ext cx="5400600" cy="4924375"/>
          </a:xfrm>
        </p:spPr>
      </p:pic>
    </p:spTree>
    <p:extLst>
      <p:ext uri="{BB962C8B-B14F-4D97-AF65-F5344CB8AC3E}">
        <p14:creationId xmlns:p14="http://schemas.microsoft.com/office/powerpoint/2010/main" val="3045856512"/>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39CC0728-8F10-C24A-9638-607D44B2E077}"/>
              </a:ext>
            </a:extLst>
          </p:cNvPr>
          <p:cNvSpPr>
            <a:spLocks noGrp="1"/>
          </p:cNvSpPr>
          <p:nvPr>
            <p:ph type="title"/>
          </p:nvPr>
        </p:nvSpPr>
        <p:spPr>
          <a:xfrm>
            <a:off x="457200" y="269776"/>
            <a:ext cx="8229600" cy="1143000"/>
          </a:xfrm>
        </p:spPr>
        <p:txBody>
          <a:bodyPr/>
          <a:lstStyle/>
          <a:p>
            <a:r>
              <a:rPr lang="en-US" altLang="en-US" b="1" dirty="0">
                <a:solidFill>
                  <a:schemeClr val="accent2"/>
                </a:solidFill>
              </a:rPr>
              <a:t>Amazon Mechanical Turk APIs</a:t>
            </a:r>
            <a:endParaRPr lang="en-US" altLang="en-US" dirty="0"/>
          </a:p>
        </p:txBody>
      </p:sp>
      <p:sp>
        <p:nvSpPr>
          <p:cNvPr id="2" name="Content Placeholder 1">
            <a:extLst>
              <a:ext uri="{FF2B5EF4-FFF2-40B4-BE49-F238E27FC236}">
                <a16:creationId xmlns:a16="http://schemas.microsoft.com/office/drawing/2014/main" id="{CDC74562-F851-3441-8D21-2261E7EC027B}"/>
              </a:ext>
            </a:extLst>
          </p:cNvPr>
          <p:cNvSpPr>
            <a:spLocks noGrp="1"/>
          </p:cNvSpPr>
          <p:nvPr>
            <p:ph idx="1"/>
          </p:nvPr>
        </p:nvSpPr>
        <p:spPr/>
        <p:txBody>
          <a:bodyPr/>
          <a:lstStyle/>
          <a:p>
            <a:r>
              <a:rPr lang="en-US" sz="1800" dirty="0" err="1"/>
              <a:t>MTurk</a:t>
            </a:r>
            <a:r>
              <a:rPr lang="en-US" sz="1800" dirty="0"/>
              <a:t> offers a robust Application Programming Interface (API) that developers and businesses can use to integrate crowdsourcing into their existing systems and processes.</a:t>
            </a:r>
          </a:p>
          <a:p>
            <a:endParaRPr lang="en-US" sz="1800" dirty="0"/>
          </a:p>
          <a:p>
            <a:r>
              <a:rPr lang="en-US" sz="1800" dirty="0"/>
              <a:t>Here are some tutorials you may find helpful as you begin your integration with the </a:t>
            </a:r>
            <a:r>
              <a:rPr lang="en-US" sz="1800" dirty="0" err="1"/>
              <a:t>MTurk</a:t>
            </a:r>
            <a:r>
              <a:rPr lang="en-US" sz="1800" dirty="0"/>
              <a:t> API:</a:t>
            </a:r>
          </a:p>
          <a:p>
            <a:endParaRPr lang="en-US" sz="1800" b="1" dirty="0"/>
          </a:p>
          <a:p>
            <a:r>
              <a:rPr lang="en-US" sz="1800" b="1" dirty="0"/>
              <a:t>Getting going:</a:t>
            </a:r>
            <a:r>
              <a:rPr lang="en-US" sz="1800" dirty="0"/>
              <a:t> </a:t>
            </a:r>
            <a:r>
              <a:rPr lang="en-US" sz="1800" dirty="0">
                <a:hlinkClick r:id="rId3"/>
              </a:rPr>
              <a:t>Accessing MTurk with the Amazon Web Services (AWS) SDKs</a:t>
            </a:r>
            <a:endParaRPr lang="en-US" sz="1800" dirty="0"/>
          </a:p>
          <a:p>
            <a:endParaRPr lang="en-US" sz="1800" b="1" dirty="0"/>
          </a:p>
          <a:p>
            <a:r>
              <a:rPr lang="en-US" sz="1800" b="1" dirty="0"/>
              <a:t>Best practices for calling </a:t>
            </a:r>
            <a:r>
              <a:rPr lang="en-US" sz="1800" b="1" dirty="0" err="1"/>
              <a:t>MTurk</a:t>
            </a:r>
            <a:r>
              <a:rPr lang="en-US" sz="1800" b="1" dirty="0"/>
              <a:t> APIs securely</a:t>
            </a:r>
            <a:r>
              <a:rPr lang="en-US" sz="1800" dirty="0"/>
              <a:t>: </a:t>
            </a:r>
            <a:r>
              <a:rPr lang="en-US" sz="1800" dirty="0">
                <a:hlinkClick r:id="rId4"/>
              </a:rPr>
              <a:t>How to use IAM to control API access to your MTurk Account</a:t>
            </a:r>
            <a:endParaRPr lang="en-US" sz="1800" dirty="0"/>
          </a:p>
          <a:p>
            <a:endParaRPr lang="en-US" sz="1800" b="1" dirty="0"/>
          </a:p>
          <a:p>
            <a:r>
              <a:rPr lang="en-US" sz="1800" b="1" dirty="0"/>
              <a:t>Using </a:t>
            </a:r>
            <a:r>
              <a:rPr lang="en-US" sz="1800" b="1" dirty="0" err="1"/>
              <a:t>MTurk</a:t>
            </a:r>
            <a:r>
              <a:rPr lang="en-US" sz="1800" b="1" dirty="0"/>
              <a:t> with other AWS services</a:t>
            </a:r>
            <a:r>
              <a:rPr lang="en-US" sz="1800" dirty="0"/>
              <a:t>: </a:t>
            </a:r>
            <a:r>
              <a:rPr lang="en-US" sz="1800" dirty="0">
                <a:hlinkClick r:id="rId5"/>
              </a:rPr>
              <a:t>Using MTurk together with AWS Lambda</a:t>
            </a:r>
            <a:endParaRPr lang="en-US" sz="1800" dirty="0"/>
          </a:p>
          <a:p>
            <a:endParaRPr lang="en-US" sz="1800" dirty="0"/>
          </a:p>
        </p:txBody>
      </p:sp>
    </p:spTree>
    <p:extLst>
      <p:ext uri="{BB962C8B-B14F-4D97-AF65-F5344CB8AC3E}">
        <p14:creationId xmlns:p14="http://schemas.microsoft.com/office/powerpoint/2010/main" val="1766620391"/>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Amazon Mechanical Turk</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157</a:t>
            </a:fld>
            <a:endParaRPr lang="en-GB" altLang="en-US"/>
          </a:p>
        </p:txBody>
      </p:sp>
      <p:sp>
        <p:nvSpPr>
          <p:cNvPr id="4" name="Rectangle 3">
            <a:extLst>
              <a:ext uri="{FF2B5EF4-FFF2-40B4-BE49-F238E27FC236}">
                <a16:creationId xmlns:a16="http://schemas.microsoft.com/office/drawing/2014/main" id="{98267C45-4699-1445-981A-CDBE1476BD12}"/>
              </a:ext>
            </a:extLst>
          </p:cNvPr>
          <p:cNvSpPr/>
          <p:nvPr/>
        </p:nvSpPr>
        <p:spPr>
          <a:xfrm>
            <a:off x="827584" y="1735812"/>
            <a:ext cx="7992888" cy="5324535"/>
          </a:xfrm>
          <a:prstGeom prst="rect">
            <a:avLst/>
          </a:prstGeom>
        </p:spPr>
        <p:txBody>
          <a:bodyPr wrap="square">
            <a:spAutoFit/>
          </a:bodyPr>
          <a:lstStyle/>
          <a:p>
            <a:pPr marL="342900" indent="-342900">
              <a:buFont typeface="Arial" panose="020B0604020202020204" pitchFamily="34" charset="0"/>
              <a:buChar char="•"/>
            </a:pPr>
            <a:r>
              <a:rPr lang="en-US" sz="2000" b="1" dirty="0"/>
              <a:t>Gather training data for Artificial Intelligence and Machine Learning applications</a:t>
            </a:r>
          </a:p>
          <a:p>
            <a:r>
              <a:rPr lang="en-US" sz="2000" dirty="0">
                <a:hlinkClick r:id="rId3"/>
              </a:rPr>
              <a:t>https://medium.com/@mechanicalturk/getting-started-with-mturk-to-gather-training-data-for-ai-and-ml-99768f6ec3c2</a:t>
            </a: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b="1" dirty="0"/>
              <a:t>Clean, categorize, and prepare your data for analysis</a:t>
            </a:r>
          </a:p>
          <a:p>
            <a:r>
              <a:rPr lang="en-US" sz="2000" dirty="0">
                <a:hlinkClick r:id="rId4"/>
              </a:rPr>
              <a:t>https://medium.com/@mechanicalturk/getting-started-with-mturk-for-data-cleaning-and-preparation-b7a5745eedcc</a:t>
            </a: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b="1" dirty="0"/>
              <a:t>Getting Started with </a:t>
            </a:r>
            <a:r>
              <a:rPr lang="en-US" sz="2000" b="1" dirty="0" err="1"/>
              <a:t>MTurk</a:t>
            </a:r>
            <a:r>
              <a:rPr lang="en-US" sz="2000" b="1" dirty="0"/>
              <a:t> for Data Collection</a:t>
            </a:r>
          </a:p>
          <a:p>
            <a:r>
              <a:rPr lang="en-US" sz="2000" b="1" dirty="0">
                <a:hlinkClick r:id="rId5"/>
              </a:rPr>
              <a:t>https://medium.com/@mechanicalturk/getting-started-with-mturk-for-data-collection-2dee1b481532</a:t>
            </a:r>
            <a:endParaRPr lang="en-US" sz="2000" b="1" dirty="0"/>
          </a:p>
          <a:p>
            <a:endParaRPr lang="en-US" sz="2000" b="1" dirty="0"/>
          </a:p>
          <a:p>
            <a:endParaRPr lang="en-US" sz="2000" dirty="0"/>
          </a:p>
          <a:p>
            <a:endParaRPr lang="en-US" sz="2000" dirty="0"/>
          </a:p>
          <a:p>
            <a:endParaRPr lang="en-US" sz="2000" dirty="0"/>
          </a:p>
        </p:txBody>
      </p:sp>
    </p:spTree>
    <p:extLst>
      <p:ext uri="{BB962C8B-B14F-4D97-AF65-F5344CB8AC3E}">
        <p14:creationId xmlns:p14="http://schemas.microsoft.com/office/powerpoint/2010/main" val="2079585648"/>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Amazon Mechanical Turk - </a:t>
            </a:r>
            <a:r>
              <a:rPr lang="en-US" b="1" dirty="0" err="1">
                <a:solidFill>
                  <a:schemeClr val="accent2">
                    <a:lumMod val="75000"/>
                  </a:schemeClr>
                </a:solidFill>
              </a:rPr>
              <a:t>SandBox</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158</a:t>
            </a:fld>
            <a:endParaRPr lang="en-GB" altLang="en-US"/>
          </a:p>
        </p:txBody>
      </p:sp>
      <p:sp>
        <p:nvSpPr>
          <p:cNvPr id="6" name="Rectangle 5">
            <a:extLst>
              <a:ext uri="{FF2B5EF4-FFF2-40B4-BE49-F238E27FC236}">
                <a16:creationId xmlns:a16="http://schemas.microsoft.com/office/drawing/2014/main" id="{54EC3B8D-BC22-EA4D-BDE2-173EBAB5BE86}"/>
              </a:ext>
            </a:extLst>
          </p:cNvPr>
          <p:cNvSpPr/>
          <p:nvPr/>
        </p:nvSpPr>
        <p:spPr>
          <a:xfrm>
            <a:off x="755576" y="1593666"/>
            <a:ext cx="6840760" cy="4524315"/>
          </a:xfrm>
          <a:prstGeom prst="rect">
            <a:avLst/>
          </a:prstGeom>
        </p:spPr>
        <p:txBody>
          <a:bodyPr wrap="square">
            <a:spAutoFit/>
          </a:bodyPr>
          <a:lstStyle/>
          <a:p>
            <a:r>
              <a:rPr lang="en-US" dirty="0">
                <a:hlinkClick r:id="rId3"/>
              </a:rPr>
              <a:t>https://requester.mturk.com/developer/sandbox</a:t>
            </a:r>
            <a:endParaRPr lang="en-US" dirty="0"/>
          </a:p>
          <a:p>
            <a:endParaRPr lang="en-US" dirty="0"/>
          </a:p>
          <a:p>
            <a:r>
              <a:rPr lang="en-US" dirty="0"/>
              <a:t>A simulated environment for testing your tasks.</a:t>
            </a:r>
          </a:p>
          <a:p>
            <a:endParaRPr lang="en-US" dirty="0"/>
          </a:p>
          <a:p>
            <a:endParaRPr lang="en-US" dirty="0"/>
          </a:p>
          <a:p>
            <a:r>
              <a:rPr lang="en-US" b="1" dirty="0"/>
              <a:t>Benefits:</a:t>
            </a:r>
          </a:p>
          <a:p>
            <a:endParaRPr lang="en-US" dirty="0"/>
          </a:p>
          <a:p>
            <a:pPr marL="285750" indent="-285750">
              <a:buFont typeface="Arial" panose="020B0604020202020204" pitchFamily="34" charset="0"/>
              <a:buChar char="•"/>
            </a:pPr>
            <a:r>
              <a:rPr lang="en-US" dirty="0"/>
              <a:t>Free to use for registered Mechanical Turk requesters. Fees will not be withdrawn and payments are not made to Worker accounts.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Has functional parity with the production website.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Requires only a URL change to configure your application to work against the developer sandbox or the production website.</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044480759"/>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Amazon Mechanical Turk - </a:t>
            </a:r>
            <a:r>
              <a:rPr lang="en-US" b="1" dirty="0" err="1">
                <a:solidFill>
                  <a:schemeClr val="accent2">
                    <a:lumMod val="75000"/>
                  </a:schemeClr>
                </a:solidFill>
              </a:rPr>
              <a:t>SandBox</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159</a:t>
            </a:fld>
            <a:endParaRPr lang="en-GB" altLang="en-US"/>
          </a:p>
        </p:txBody>
      </p:sp>
      <p:pic>
        <p:nvPicPr>
          <p:cNvPr id="7" name="Picture 6" descr="Graphical user interface, text, application&#10;&#10;Description automatically generated">
            <a:extLst>
              <a:ext uri="{FF2B5EF4-FFF2-40B4-BE49-F238E27FC236}">
                <a16:creationId xmlns:a16="http://schemas.microsoft.com/office/drawing/2014/main" id="{FB095D46-C04C-B248-AF1D-71E29462EF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370" y="1621589"/>
            <a:ext cx="8057445" cy="4515624"/>
          </a:xfrm>
          <a:prstGeom prst="rect">
            <a:avLst/>
          </a:prstGeom>
        </p:spPr>
      </p:pic>
    </p:spTree>
    <p:extLst>
      <p:ext uri="{BB962C8B-B14F-4D97-AF65-F5344CB8AC3E}">
        <p14:creationId xmlns:p14="http://schemas.microsoft.com/office/powerpoint/2010/main" val="30249359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58185" y="2397332"/>
            <a:ext cx="8229600" cy="1143000"/>
          </a:xfrm>
        </p:spPr>
        <p:txBody>
          <a:bodyPr/>
          <a:lstStyle/>
          <a:p>
            <a:r>
              <a:rPr lang="en-US" b="1" dirty="0">
                <a:solidFill>
                  <a:schemeClr val="accent2">
                    <a:lumMod val="75000"/>
                  </a:schemeClr>
                </a:solidFill>
              </a:rPr>
              <a:t>Tiered Data Volumes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pPr marL="0" indent="0">
              <a:buNone/>
            </a:pPr>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16</a:t>
            </a:fld>
            <a:endParaRPr lang="en-GB" altLang="en-US"/>
          </a:p>
        </p:txBody>
      </p:sp>
    </p:spTree>
    <p:extLst>
      <p:ext uri="{BB962C8B-B14F-4D97-AF65-F5344CB8AC3E}">
        <p14:creationId xmlns:p14="http://schemas.microsoft.com/office/powerpoint/2010/main" val="3350624253"/>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Amazon Mechanical Turk - Issues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160</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654548" y="1536174"/>
            <a:ext cx="7814215" cy="4401205"/>
          </a:xfrm>
          <a:prstGeom prst="rect">
            <a:avLst/>
          </a:prstGeom>
        </p:spPr>
        <p:txBody>
          <a:bodyPr wrap="square">
            <a:spAutoFit/>
          </a:bodyPr>
          <a:lstStyle/>
          <a:p>
            <a:pPr marL="342900" indent="-342900">
              <a:buFont typeface="Arial" panose="020B0604020202020204" pitchFamily="34" charset="0"/>
              <a:buChar char="•"/>
            </a:pPr>
            <a:r>
              <a:rPr lang="en-US" sz="2000" dirty="0"/>
              <a:t>The HIT system is by no means perfect.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It requires that each annotation task be broken down into “microtasks” to present the </a:t>
            </a:r>
            <a:r>
              <a:rPr lang="en-US" sz="2000" dirty="0" err="1"/>
              <a:t>Turkers</a:t>
            </a:r>
            <a:r>
              <a:rPr lang="en-US" sz="2000" dirty="0"/>
              <a:t> with a simple interface.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However, not all annotation tasks are suited to be turned into microtasks or are compatible with the HIT interface (e.g., it would be very difficult to design an in­terface that would make it easy to create syntactic trees).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Even if an annotation specifi­cation can be turned into a series of microtasks, doing so may remove the annotator’s ability to develop intuitions about the annotation, which may affect the results.</a:t>
            </a:r>
            <a:endParaRPr lang="en-US" sz="2000" dirty="0">
              <a:latin typeface="+mn-lt"/>
            </a:endParaRPr>
          </a:p>
        </p:txBody>
      </p:sp>
    </p:spTree>
    <p:extLst>
      <p:ext uri="{BB962C8B-B14F-4D97-AF65-F5344CB8AC3E}">
        <p14:creationId xmlns:p14="http://schemas.microsoft.com/office/powerpoint/2010/main" val="4122425024"/>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Amazon Mechanical Turk</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161</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654548" y="1536174"/>
            <a:ext cx="7814215" cy="2862322"/>
          </a:xfrm>
          <a:prstGeom prst="rect">
            <a:avLst/>
          </a:prstGeom>
        </p:spPr>
        <p:txBody>
          <a:bodyPr wrap="square">
            <a:spAutoFit/>
          </a:bodyPr>
          <a:lstStyle/>
          <a:p>
            <a:pPr marL="342900" indent="-342900">
              <a:buFont typeface="Arial" panose="020B0604020202020204" pitchFamily="34" charset="0"/>
              <a:buChar char="•"/>
            </a:pPr>
            <a:r>
              <a:rPr lang="en-US" sz="2000" dirty="0"/>
              <a:t>In addition to the interface problems, there may be problems with the quality of the data.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A recent survey (Fort et al. 2011) of articles on the </a:t>
            </a:r>
            <a:r>
              <a:rPr lang="en-US" sz="2000" dirty="0" err="1"/>
              <a:t>MTurk</a:t>
            </a:r>
            <a:r>
              <a:rPr lang="en-US" sz="2000" dirty="0"/>
              <a:t> system showed that it was difficult for researchers to enforce requirements about their annotators (such as their native language being English), and that the quality of data varied greatly from </a:t>
            </a:r>
            <a:r>
              <a:rPr lang="en-US" sz="2000" dirty="0" err="1"/>
              <a:t>Turker</a:t>
            </a:r>
            <a:r>
              <a:rPr lang="en-US" sz="2000" dirty="0"/>
              <a:t> to </a:t>
            </a:r>
            <a:r>
              <a:rPr lang="en-US" sz="2000" dirty="0" err="1"/>
              <a:t>Turker</a:t>
            </a:r>
            <a:r>
              <a:rPr lang="en-US" sz="2000" dirty="0"/>
              <a:t>, which made it difficult to separate the good annotations from the bad.</a:t>
            </a:r>
            <a:endParaRPr lang="en-US" sz="2000" dirty="0">
              <a:latin typeface="+mn-lt"/>
            </a:endParaRPr>
          </a:p>
        </p:txBody>
      </p:sp>
    </p:spTree>
    <p:extLst>
      <p:ext uri="{BB962C8B-B14F-4D97-AF65-F5344CB8AC3E}">
        <p14:creationId xmlns:p14="http://schemas.microsoft.com/office/powerpoint/2010/main" val="1949435848"/>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Amazon Mechanical Turk</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162</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654548" y="1536174"/>
            <a:ext cx="7814215" cy="2554545"/>
          </a:xfrm>
          <a:prstGeom prst="rect">
            <a:avLst/>
          </a:prstGeom>
        </p:spPr>
        <p:txBody>
          <a:bodyPr wrap="square">
            <a:spAutoFit/>
          </a:bodyPr>
          <a:lstStyle/>
          <a:p>
            <a:pPr marL="342900" indent="-342900">
              <a:buFont typeface="Arial" panose="020B0604020202020204" pitchFamily="34" charset="0"/>
              <a:buChar char="•"/>
            </a:pPr>
            <a:r>
              <a:rPr lang="en-US" sz="2000" dirty="0"/>
              <a:t>Aside from the problems with data quality, Fort et al. also looked into the ethical issues surrounding the use of </a:t>
            </a:r>
            <a:r>
              <a:rPr lang="en-US" sz="2000" dirty="0" err="1"/>
              <a:t>MTurk</a:t>
            </a:r>
            <a:r>
              <a:rPr lang="en-US" sz="2000" dirty="0"/>
              <a:t> systems, and found that a significant number of </a:t>
            </a:r>
            <a:r>
              <a:rPr lang="en-US" sz="2000" dirty="0" err="1"/>
              <a:t>Turkers</a:t>
            </a:r>
            <a:r>
              <a:rPr lang="en-US" sz="2000" dirty="0"/>
              <a:t> use HITs as a main source of income.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However, because each HIT only pays a few cents, the average income for a </a:t>
            </a:r>
            <a:r>
              <a:rPr lang="en-US" sz="2000" dirty="0" err="1"/>
              <a:t>Turker</a:t>
            </a:r>
            <a:r>
              <a:rPr lang="en-US" sz="2000" dirty="0"/>
              <a:t> is around $2/hour, so it’s somewhat difficult to justify using the </a:t>
            </a:r>
            <a:r>
              <a:rPr lang="en-US" sz="2000" dirty="0" err="1"/>
              <a:t>MTurk</a:t>
            </a:r>
            <a:r>
              <a:rPr lang="en-US" sz="2000" dirty="0"/>
              <a:t> interface as a source of labor.</a:t>
            </a:r>
            <a:endParaRPr lang="en-US" sz="2000" dirty="0">
              <a:latin typeface="+mn-lt"/>
            </a:endParaRPr>
          </a:p>
        </p:txBody>
      </p:sp>
    </p:spTree>
    <p:extLst>
      <p:ext uri="{BB962C8B-B14F-4D97-AF65-F5344CB8AC3E}">
        <p14:creationId xmlns:p14="http://schemas.microsoft.com/office/powerpoint/2010/main" val="1523887493"/>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CECCD2C3-ADDD-824A-9A09-F8F25D628C04}"/>
              </a:ext>
            </a:extLst>
          </p:cNvPr>
          <p:cNvSpPr>
            <a:spLocks noGrp="1" noChangeArrowheads="1"/>
          </p:cNvSpPr>
          <p:nvPr>
            <p:ph type="title"/>
          </p:nvPr>
        </p:nvSpPr>
        <p:spPr>
          <a:xfrm>
            <a:off x="457200" y="192161"/>
            <a:ext cx="8229600" cy="1143000"/>
          </a:xfrm>
        </p:spPr>
        <p:txBody>
          <a:bodyPr/>
          <a:lstStyle/>
          <a:p>
            <a:r>
              <a:rPr lang="en-AU" altLang="en-US" b="1" dirty="0" err="1">
                <a:solidFill>
                  <a:schemeClr val="accent2"/>
                </a:solidFill>
              </a:rPr>
              <a:t>MTurk</a:t>
            </a:r>
            <a:r>
              <a:rPr lang="en-AU" altLang="en-US" b="1" dirty="0">
                <a:solidFill>
                  <a:schemeClr val="accent2"/>
                </a:solidFill>
              </a:rPr>
              <a:t> Quality Control</a:t>
            </a:r>
          </a:p>
        </p:txBody>
      </p:sp>
      <p:sp>
        <p:nvSpPr>
          <p:cNvPr id="28675" name="Rectangle 3">
            <a:extLst>
              <a:ext uri="{FF2B5EF4-FFF2-40B4-BE49-F238E27FC236}">
                <a16:creationId xmlns:a16="http://schemas.microsoft.com/office/drawing/2014/main" id="{5A43BA80-68E5-AB40-A664-8C085782A3CF}"/>
              </a:ext>
            </a:extLst>
          </p:cNvPr>
          <p:cNvSpPr>
            <a:spLocks noGrp="1" noChangeArrowheads="1"/>
          </p:cNvSpPr>
          <p:nvPr>
            <p:ph type="body" idx="1"/>
          </p:nvPr>
        </p:nvSpPr>
        <p:spPr>
          <a:xfrm>
            <a:off x="457200" y="1349375"/>
            <a:ext cx="8229600" cy="5213350"/>
          </a:xfrm>
        </p:spPr>
        <p:txBody>
          <a:bodyPr/>
          <a:lstStyle/>
          <a:p>
            <a:r>
              <a:rPr lang="en-AU" altLang="en-US" sz="2000" dirty="0"/>
              <a:t>How do you ensure the work delivered by the Turk is of good quality?</a:t>
            </a:r>
          </a:p>
          <a:p>
            <a:endParaRPr lang="en-AU" altLang="en-US" sz="2000" dirty="0"/>
          </a:p>
          <a:p>
            <a:r>
              <a:rPr lang="en-AU" altLang="en-US" sz="2000" dirty="0"/>
              <a:t>Define qualifications, give pre-test, mix in tasks with known answers</a:t>
            </a:r>
          </a:p>
          <a:p>
            <a:endParaRPr lang="en-AU" altLang="en-US" sz="2000" dirty="0"/>
          </a:p>
          <a:p>
            <a:r>
              <a:rPr lang="en-AU" altLang="en-US" sz="2000" dirty="0"/>
              <a:t>Requesters can reject answers</a:t>
            </a:r>
          </a:p>
          <a:p>
            <a:pPr lvl="1"/>
            <a:r>
              <a:rPr lang="en-AU" altLang="en-US" sz="2000" dirty="0"/>
              <a:t>Manually</a:t>
            </a:r>
          </a:p>
          <a:p>
            <a:pPr lvl="1"/>
            <a:r>
              <a:rPr lang="en-AU" altLang="en-US" sz="2000" dirty="0"/>
              <a:t>Automatically? - when there are multiple assignments, won’t get paid unless 2 other people give the same result</a:t>
            </a:r>
          </a:p>
        </p:txBody>
      </p:sp>
    </p:spTree>
    <p:extLst>
      <p:ext uri="{BB962C8B-B14F-4D97-AF65-F5344CB8AC3E}">
        <p14:creationId xmlns:p14="http://schemas.microsoft.com/office/powerpoint/2010/main" val="1028928133"/>
      </p:ext>
    </p:extLst>
  </p:cSld>
  <p:clrMapOvr>
    <a:masterClrMapping/>
  </p:clrMapOvr>
  <p:transition/>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CECCD2C3-ADDD-824A-9A09-F8F25D628C04}"/>
              </a:ext>
            </a:extLst>
          </p:cNvPr>
          <p:cNvSpPr>
            <a:spLocks noGrp="1" noChangeArrowheads="1"/>
          </p:cNvSpPr>
          <p:nvPr>
            <p:ph type="title"/>
          </p:nvPr>
        </p:nvSpPr>
        <p:spPr>
          <a:xfrm>
            <a:off x="457200" y="192161"/>
            <a:ext cx="8229600" cy="1143000"/>
          </a:xfrm>
        </p:spPr>
        <p:txBody>
          <a:bodyPr/>
          <a:lstStyle/>
          <a:p>
            <a:r>
              <a:rPr lang="en-AU" altLang="en-US" b="1" dirty="0">
                <a:solidFill>
                  <a:schemeClr val="accent2"/>
                </a:solidFill>
              </a:rPr>
              <a:t>Guidance to use </a:t>
            </a:r>
            <a:r>
              <a:rPr lang="en-AU" altLang="en-US" b="1" dirty="0" err="1">
                <a:solidFill>
                  <a:schemeClr val="accent2"/>
                </a:solidFill>
              </a:rPr>
              <a:t>MTurk</a:t>
            </a:r>
            <a:endParaRPr lang="en-AU" altLang="en-US" b="1" dirty="0">
              <a:solidFill>
                <a:schemeClr val="accent2"/>
              </a:solidFill>
            </a:endParaRPr>
          </a:p>
        </p:txBody>
      </p:sp>
      <p:sp>
        <p:nvSpPr>
          <p:cNvPr id="28675" name="Rectangle 3">
            <a:extLst>
              <a:ext uri="{FF2B5EF4-FFF2-40B4-BE49-F238E27FC236}">
                <a16:creationId xmlns:a16="http://schemas.microsoft.com/office/drawing/2014/main" id="{5A43BA80-68E5-AB40-A664-8C085782A3CF}"/>
              </a:ext>
            </a:extLst>
          </p:cNvPr>
          <p:cNvSpPr>
            <a:spLocks noGrp="1" noChangeArrowheads="1"/>
          </p:cNvSpPr>
          <p:nvPr>
            <p:ph type="body" idx="1"/>
          </p:nvPr>
        </p:nvSpPr>
        <p:spPr>
          <a:xfrm>
            <a:off x="457200" y="1349375"/>
            <a:ext cx="8229600" cy="5213350"/>
          </a:xfrm>
        </p:spPr>
        <p:txBody>
          <a:bodyPr/>
          <a:lstStyle/>
          <a:p>
            <a:r>
              <a:rPr lang="en-US" sz="2000" b="1" dirty="0"/>
              <a:t>Good requests take effort to create</a:t>
            </a:r>
          </a:p>
          <a:p>
            <a:pPr lvl="1"/>
            <a:r>
              <a:rPr lang="en-US" sz="1600" dirty="0">
                <a:solidFill>
                  <a:schemeClr val="bg2"/>
                </a:solidFill>
              </a:rPr>
              <a:t>We always use an iterative process from the beginning: we try 	small batches (about 100-200 samples) to get feedback and revise our language. A hundred or so individual tasks cost around $5, and the data is easy to review.</a:t>
            </a:r>
            <a:endParaRPr lang="en-US" sz="1600" b="1" dirty="0">
              <a:solidFill>
                <a:schemeClr val="bg2"/>
              </a:solidFill>
            </a:endParaRPr>
          </a:p>
          <a:p>
            <a:r>
              <a:rPr lang="en-US" sz="2000" b="1" dirty="0"/>
              <a:t>Work is cheap, but costs add up</a:t>
            </a:r>
          </a:p>
          <a:p>
            <a:pPr lvl="1"/>
            <a:r>
              <a:rPr lang="en-US" sz="1600" dirty="0">
                <a:solidFill>
                  <a:schemeClr val="bg2"/>
                </a:solidFill>
              </a:rPr>
              <a:t>For example, consider a batch of 10,000 HITs in which each HIT is set to $0.03. That already comes out to $300, but it’s not your entire cost.</a:t>
            </a:r>
          </a:p>
          <a:p>
            <a:r>
              <a:rPr lang="en-US" sz="2000" b="1" dirty="0"/>
              <a:t>Don’t underestimate reputation</a:t>
            </a:r>
          </a:p>
          <a:p>
            <a:pPr lvl="1"/>
            <a:r>
              <a:rPr lang="en-US" sz="1600" dirty="0">
                <a:solidFill>
                  <a:schemeClr val="bg2"/>
                </a:solidFill>
              </a:rPr>
              <a:t>Worker and requester reputation is essential in the Mechanical Turk community. Score is important to workers: it allows them to view and obtain higher paying HITs. Rejections directly hurt workers score – if only 2% of HITs are rejected, they fall below the 98% acceptance rate necessary to see all </a:t>
            </a:r>
            <a:r>
              <a:rPr lang="en-US" sz="1600" dirty="0" err="1">
                <a:solidFill>
                  <a:schemeClr val="bg2"/>
                </a:solidFill>
              </a:rPr>
              <a:t>MTurk</a:t>
            </a:r>
            <a:r>
              <a:rPr lang="en-US" sz="1600" dirty="0">
                <a:solidFill>
                  <a:schemeClr val="bg2"/>
                </a:solidFill>
              </a:rPr>
              <a:t> HIT requests.</a:t>
            </a:r>
            <a:endParaRPr lang="en-US" sz="1600" b="1" dirty="0">
              <a:solidFill>
                <a:schemeClr val="bg2"/>
              </a:solidFill>
            </a:endParaRPr>
          </a:p>
          <a:p>
            <a:pPr marL="0" indent="0">
              <a:buNone/>
            </a:pPr>
            <a:endParaRPr lang="en-US" sz="2000" b="1" dirty="0"/>
          </a:p>
        </p:txBody>
      </p:sp>
      <p:sp>
        <p:nvSpPr>
          <p:cNvPr id="2" name="Rectangle 1">
            <a:extLst>
              <a:ext uri="{FF2B5EF4-FFF2-40B4-BE49-F238E27FC236}">
                <a16:creationId xmlns:a16="http://schemas.microsoft.com/office/drawing/2014/main" id="{599F2307-D43F-5948-BDEE-BAD7F73AAF15}"/>
              </a:ext>
            </a:extLst>
          </p:cNvPr>
          <p:cNvSpPr/>
          <p:nvPr/>
        </p:nvSpPr>
        <p:spPr>
          <a:xfrm>
            <a:off x="457200" y="5947626"/>
            <a:ext cx="8003232" cy="646331"/>
          </a:xfrm>
          <a:prstGeom prst="rect">
            <a:avLst/>
          </a:prstGeom>
        </p:spPr>
        <p:txBody>
          <a:bodyPr wrap="square">
            <a:spAutoFit/>
          </a:bodyPr>
          <a:lstStyle/>
          <a:p>
            <a:r>
              <a:rPr lang="en-US" dirty="0"/>
              <a:t>https://</a:t>
            </a:r>
            <a:r>
              <a:rPr lang="en-US" dirty="0" err="1"/>
              <a:t>www.zerofox.com</a:t>
            </a:r>
            <a:r>
              <a:rPr lang="en-US" dirty="0"/>
              <a:t>/blog/five-things-to-consider-before-using-mechanical-</a:t>
            </a:r>
            <a:r>
              <a:rPr lang="en-US" dirty="0" err="1"/>
              <a:t>turk</a:t>
            </a:r>
            <a:r>
              <a:rPr lang="en-US" dirty="0"/>
              <a:t>/</a:t>
            </a:r>
          </a:p>
        </p:txBody>
      </p:sp>
    </p:spTree>
    <p:extLst>
      <p:ext uri="{BB962C8B-B14F-4D97-AF65-F5344CB8AC3E}">
        <p14:creationId xmlns:p14="http://schemas.microsoft.com/office/powerpoint/2010/main" val="2384343946"/>
      </p:ext>
    </p:extLst>
  </p:cSld>
  <p:clrMapOvr>
    <a:masterClrMapping/>
  </p:clrMapOvr>
  <p:transition/>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CECCD2C3-ADDD-824A-9A09-F8F25D628C04}"/>
              </a:ext>
            </a:extLst>
          </p:cNvPr>
          <p:cNvSpPr>
            <a:spLocks noGrp="1" noChangeArrowheads="1"/>
          </p:cNvSpPr>
          <p:nvPr>
            <p:ph type="title"/>
          </p:nvPr>
        </p:nvSpPr>
        <p:spPr>
          <a:xfrm>
            <a:off x="457200" y="192161"/>
            <a:ext cx="8229600" cy="1143000"/>
          </a:xfrm>
        </p:spPr>
        <p:txBody>
          <a:bodyPr/>
          <a:lstStyle/>
          <a:p>
            <a:r>
              <a:rPr lang="en-AU" altLang="en-US" b="1" dirty="0">
                <a:solidFill>
                  <a:schemeClr val="accent2"/>
                </a:solidFill>
              </a:rPr>
              <a:t>Guidance to use </a:t>
            </a:r>
            <a:r>
              <a:rPr lang="en-AU" altLang="en-US" b="1" dirty="0" err="1">
                <a:solidFill>
                  <a:schemeClr val="accent2"/>
                </a:solidFill>
              </a:rPr>
              <a:t>MTurk</a:t>
            </a:r>
            <a:endParaRPr lang="en-AU" altLang="en-US" b="1" dirty="0">
              <a:solidFill>
                <a:schemeClr val="accent2"/>
              </a:solidFill>
            </a:endParaRPr>
          </a:p>
        </p:txBody>
      </p:sp>
      <p:sp>
        <p:nvSpPr>
          <p:cNvPr id="28675" name="Rectangle 3">
            <a:extLst>
              <a:ext uri="{FF2B5EF4-FFF2-40B4-BE49-F238E27FC236}">
                <a16:creationId xmlns:a16="http://schemas.microsoft.com/office/drawing/2014/main" id="{5A43BA80-68E5-AB40-A664-8C085782A3CF}"/>
              </a:ext>
            </a:extLst>
          </p:cNvPr>
          <p:cNvSpPr>
            <a:spLocks noGrp="1" noChangeArrowheads="1"/>
          </p:cNvSpPr>
          <p:nvPr>
            <p:ph type="body" idx="1"/>
          </p:nvPr>
        </p:nvSpPr>
        <p:spPr>
          <a:xfrm>
            <a:off x="457200" y="1349375"/>
            <a:ext cx="8229600" cy="5213350"/>
          </a:xfrm>
        </p:spPr>
        <p:txBody>
          <a:bodyPr/>
          <a:lstStyle/>
          <a:p>
            <a:r>
              <a:rPr lang="en-US" sz="2000" b="1" dirty="0"/>
              <a:t>Communication is not wasted time</a:t>
            </a:r>
          </a:p>
          <a:p>
            <a:pPr lvl="1"/>
            <a:r>
              <a:rPr lang="en-US" sz="1600" dirty="0">
                <a:solidFill>
                  <a:schemeClr val="bg2"/>
                </a:solidFill>
              </a:rPr>
              <a:t>You might be tempted to use Mechanical Turk as an automated tool for mass data labeling. But don’t forget the fundamentally human aspect of how </a:t>
            </a:r>
            <a:r>
              <a:rPr lang="en-US" sz="1600" dirty="0" err="1">
                <a:solidFill>
                  <a:schemeClr val="bg2"/>
                </a:solidFill>
              </a:rPr>
              <a:t>MTurk</a:t>
            </a:r>
            <a:r>
              <a:rPr lang="en-US" sz="1600" dirty="0">
                <a:solidFill>
                  <a:schemeClr val="bg2"/>
                </a:solidFill>
              </a:rPr>
              <a:t> operates. Communicating with workers is critical — you can clarify key 	ideas and the design of your request.</a:t>
            </a:r>
            <a:endParaRPr lang="en-AU" altLang="en-US" sz="1600" dirty="0">
              <a:solidFill>
                <a:schemeClr val="bg2"/>
              </a:solidFill>
            </a:endParaRPr>
          </a:p>
        </p:txBody>
      </p:sp>
      <p:sp>
        <p:nvSpPr>
          <p:cNvPr id="2" name="Rectangle 1">
            <a:extLst>
              <a:ext uri="{FF2B5EF4-FFF2-40B4-BE49-F238E27FC236}">
                <a16:creationId xmlns:a16="http://schemas.microsoft.com/office/drawing/2014/main" id="{599F2307-D43F-5948-BDEE-BAD7F73AAF15}"/>
              </a:ext>
            </a:extLst>
          </p:cNvPr>
          <p:cNvSpPr/>
          <p:nvPr/>
        </p:nvSpPr>
        <p:spPr>
          <a:xfrm>
            <a:off x="457200" y="5947626"/>
            <a:ext cx="8003232" cy="646331"/>
          </a:xfrm>
          <a:prstGeom prst="rect">
            <a:avLst/>
          </a:prstGeom>
        </p:spPr>
        <p:txBody>
          <a:bodyPr wrap="square">
            <a:spAutoFit/>
          </a:bodyPr>
          <a:lstStyle/>
          <a:p>
            <a:r>
              <a:rPr lang="en-US" dirty="0"/>
              <a:t>https://</a:t>
            </a:r>
            <a:r>
              <a:rPr lang="en-US" dirty="0" err="1"/>
              <a:t>www.zerofox.com</a:t>
            </a:r>
            <a:r>
              <a:rPr lang="en-US" dirty="0"/>
              <a:t>/blog/five-things-to-consider-before-using-mechanical-</a:t>
            </a:r>
            <a:r>
              <a:rPr lang="en-US" dirty="0" err="1"/>
              <a:t>turk</a:t>
            </a:r>
            <a:r>
              <a:rPr lang="en-US" dirty="0"/>
              <a:t>/</a:t>
            </a:r>
          </a:p>
        </p:txBody>
      </p:sp>
      <p:sp>
        <p:nvSpPr>
          <p:cNvPr id="4" name="Rectangle 3">
            <a:extLst>
              <a:ext uri="{FF2B5EF4-FFF2-40B4-BE49-F238E27FC236}">
                <a16:creationId xmlns:a16="http://schemas.microsoft.com/office/drawing/2014/main" id="{0E39338A-077E-D644-8F65-AEAF1E4E7662}"/>
              </a:ext>
            </a:extLst>
          </p:cNvPr>
          <p:cNvSpPr/>
          <p:nvPr/>
        </p:nvSpPr>
        <p:spPr>
          <a:xfrm>
            <a:off x="611560" y="3244334"/>
            <a:ext cx="8136651" cy="2092881"/>
          </a:xfrm>
          <a:prstGeom prst="rect">
            <a:avLst/>
          </a:prstGeom>
        </p:spPr>
        <p:txBody>
          <a:bodyPr wrap="none">
            <a:spAutoFit/>
          </a:bodyPr>
          <a:lstStyle/>
          <a:p>
            <a:pPr marL="285750" indent="-285750">
              <a:buFont typeface="Arial" panose="020B0604020202020204" pitchFamily="34" charset="0"/>
              <a:buChar char="•"/>
            </a:pPr>
            <a:r>
              <a:rPr lang="en-US" b="1" dirty="0"/>
              <a:t>Screen your workers</a:t>
            </a:r>
          </a:p>
          <a:p>
            <a:r>
              <a:rPr lang="en-US" sz="1600" b="1" dirty="0">
                <a:solidFill>
                  <a:schemeClr val="bg2"/>
                </a:solidFill>
              </a:rPr>
              <a:t>        </a:t>
            </a:r>
            <a:r>
              <a:rPr lang="en-US" sz="1600" dirty="0">
                <a:solidFill>
                  <a:schemeClr val="bg2"/>
                </a:solidFill>
              </a:rPr>
              <a:t>When you make a request, Amazon recommends the use of </a:t>
            </a:r>
            <a:r>
              <a:rPr lang="en-US" sz="1600" dirty="0" err="1">
                <a:solidFill>
                  <a:schemeClr val="bg2"/>
                </a:solidFill>
              </a:rPr>
              <a:t>MTurk</a:t>
            </a:r>
            <a:r>
              <a:rPr lang="en-US" sz="1600" dirty="0">
                <a:solidFill>
                  <a:schemeClr val="bg2"/>
                </a:solidFill>
              </a:rPr>
              <a:t> </a:t>
            </a:r>
          </a:p>
          <a:p>
            <a:pPr lvl="1"/>
            <a:r>
              <a:rPr lang="en-US" sz="1600" dirty="0">
                <a:solidFill>
                  <a:schemeClr val="bg2"/>
                </a:solidFill>
              </a:rPr>
              <a:t>Masters (where Amazon takes an extra cut of the cost). </a:t>
            </a:r>
          </a:p>
          <a:p>
            <a:pPr lvl="1"/>
            <a:r>
              <a:rPr lang="en-US" sz="1600" dirty="0">
                <a:solidFill>
                  <a:schemeClr val="bg2"/>
                </a:solidFill>
              </a:rPr>
              <a:t>However, limiting the worker qualifications based on the </a:t>
            </a:r>
          </a:p>
          <a:p>
            <a:r>
              <a:rPr lang="en-US" sz="1600" dirty="0">
                <a:solidFill>
                  <a:schemeClr val="bg2"/>
                </a:solidFill>
              </a:rPr>
              <a:t>        number of approved HITs and HIT approval rate gets us better overall </a:t>
            </a:r>
          </a:p>
          <a:p>
            <a:r>
              <a:rPr lang="en-US" sz="1600" dirty="0">
                <a:solidFill>
                  <a:schemeClr val="bg2"/>
                </a:solidFill>
              </a:rPr>
              <a:t>        results than using Masters. In the end, it’s cheaper too. In order to restrict projects </a:t>
            </a:r>
          </a:p>
          <a:p>
            <a:r>
              <a:rPr lang="en-US" sz="1600" dirty="0">
                <a:solidFill>
                  <a:schemeClr val="bg2"/>
                </a:solidFill>
              </a:rPr>
              <a:t>        to certain workers, you can use the </a:t>
            </a:r>
            <a:r>
              <a:rPr lang="en-US" sz="1600" dirty="0">
                <a:solidFill>
                  <a:schemeClr val="bg2"/>
                </a:solidFill>
                <a:hlinkClick r:id="rId2">
                  <a:extLst>
                    <a:ext uri="{A12FA001-AC4F-418D-AE19-62706E023703}">
                      <ahyp:hlinkClr xmlns:ahyp="http://schemas.microsoft.com/office/drawing/2018/hyperlinkcolor" val="tx"/>
                    </a:ext>
                  </a:extLst>
                </a:hlinkClick>
              </a:rPr>
              <a:t>Mechanical Turk API</a:t>
            </a:r>
            <a:r>
              <a:rPr lang="en-US" sz="1600" dirty="0">
                <a:solidFill>
                  <a:schemeClr val="bg2"/>
                </a:solidFill>
              </a:rPr>
              <a:t> to run a test and </a:t>
            </a:r>
          </a:p>
          <a:p>
            <a:r>
              <a:rPr lang="en-US" sz="1600" dirty="0">
                <a:solidFill>
                  <a:schemeClr val="bg2"/>
                </a:solidFill>
              </a:rPr>
              <a:t>        assign qualifications.</a:t>
            </a:r>
          </a:p>
        </p:txBody>
      </p:sp>
    </p:spTree>
    <p:extLst>
      <p:ext uri="{BB962C8B-B14F-4D97-AF65-F5344CB8AC3E}">
        <p14:creationId xmlns:p14="http://schemas.microsoft.com/office/powerpoint/2010/main" val="3683949567"/>
      </p:ext>
    </p:extLst>
  </p:cSld>
  <p:clrMapOvr>
    <a:masterClrMapping/>
  </p:clrMapOvr>
  <p:transition/>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590872" y="2636912"/>
            <a:ext cx="8229600" cy="1143000"/>
          </a:xfrm>
        </p:spPr>
        <p:txBody>
          <a:bodyPr/>
          <a:lstStyle/>
          <a:p>
            <a:r>
              <a:rPr lang="en-US" b="1" dirty="0">
                <a:solidFill>
                  <a:schemeClr val="accent2"/>
                </a:solidFill>
              </a:rPr>
              <a:t>References for Amazon Mechanical Turk for Crowdsourcing </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166</a:t>
            </a:fld>
            <a:endParaRPr lang="en-GB" altLang="en-US"/>
          </a:p>
        </p:txBody>
      </p:sp>
    </p:spTree>
    <p:extLst>
      <p:ext uri="{BB962C8B-B14F-4D97-AF65-F5344CB8AC3E}">
        <p14:creationId xmlns:p14="http://schemas.microsoft.com/office/powerpoint/2010/main" val="3929586348"/>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18864" y="1143198"/>
            <a:ext cx="8229600" cy="5102027"/>
          </a:xfrm>
        </p:spPr>
        <p:txBody>
          <a:bodyPr/>
          <a:lstStyle/>
          <a:p>
            <a:pPr marL="0" indent="0">
              <a:buNone/>
            </a:pPr>
            <a:endParaRPr lang="en-US" sz="1600" dirty="0"/>
          </a:p>
          <a:p>
            <a:r>
              <a:rPr lang="en-US" sz="1600" dirty="0"/>
              <a:t>Aker, Ahmet, Mahmoud El-Haj, M-</a:t>
            </a:r>
            <a:r>
              <a:rPr lang="en-US" sz="1600" dirty="0" err="1"/>
              <a:t>Dyaa</a:t>
            </a:r>
            <a:r>
              <a:rPr lang="en-US" sz="1600" dirty="0"/>
              <a:t> </a:t>
            </a:r>
            <a:r>
              <a:rPr lang="en-US" sz="1600" dirty="0" err="1"/>
              <a:t>Albakour</a:t>
            </a:r>
            <a:r>
              <a:rPr lang="en-US" sz="1600" dirty="0"/>
              <a:t>, and Udo </a:t>
            </a:r>
            <a:r>
              <a:rPr lang="en-US" sz="1600" dirty="0" err="1"/>
              <a:t>Kruschwitz</a:t>
            </a:r>
            <a:r>
              <a:rPr lang="en-US" sz="1600" dirty="0"/>
              <a:t>. 2012. “Assessing Crowdsourcing Quality through Objective Tasks.” In Proceedings of the 8th International Conference on Language Resources and Evaluation (LREC’12), Istanbul, Turkey.</a:t>
            </a:r>
          </a:p>
          <a:p>
            <a:endParaRPr lang="en-US" sz="1600" dirty="0"/>
          </a:p>
          <a:p>
            <a:r>
              <a:rPr lang="en-US" sz="1600" dirty="0" err="1"/>
              <a:t>Filatova</a:t>
            </a:r>
            <a:r>
              <a:rPr lang="en-US" sz="1600" dirty="0"/>
              <a:t>, Elena. 2012. “Irony and Sarcasm: Corpus Generation and Analysis Using Crowdsourcing.” In Proceedings of the 8th International Conference on Language Re­sources and Evaluation (LREC’12), Istanbul, Turkey.</a:t>
            </a:r>
          </a:p>
          <a:p>
            <a:endParaRPr lang="en-US" sz="1600" dirty="0"/>
          </a:p>
          <a:p>
            <a:r>
              <a:rPr lang="en-US" sz="1600" dirty="0"/>
              <a:t>Fort, </a:t>
            </a:r>
            <a:r>
              <a:rPr lang="en-US" sz="1600" dirty="0" err="1"/>
              <a:t>Karën</a:t>
            </a:r>
            <a:r>
              <a:rPr lang="en-US" sz="1600" dirty="0"/>
              <a:t>, Gilles Adda, and K. </a:t>
            </a:r>
            <a:r>
              <a:rPr lang="en-US" sz="1600" dirty="0" err="1"/>
              <a:t>Bretonnel</a:t>
            </a:r>
            <a:r>
              <a:rPr lang="en-US" sz="1600" dirty="0"/>
              <a:t> Cohen. 2011. “Amazon Mechanical Turk: Gold Mine or Coal Mine?” Computational Linguistics 37(2):413–420.</a:t>
            </a:r>
          </a:p>
          <a:p>
            <a:endParaRPr lang="en-US" sz="1600" dirty="0"/>
          </a:p>
          <a:p>
            <a:r>
              <a:rPr lang="en-US" sz="1600" dirty="0" err="1"/>
              <a:t>Kittur</a:t>
            </a:r>
            <a:r>
              <a:rPr lang="en-US" sz="1600" dirty="0"/>
              <a:t>, E.H. Chi, and B. Suh. 2008. “Crowdsourcing user studies with Mechanical Turk.” In Proceedings of CHI ’08: The 26th Annual SIGCHI Conference on Human Factors in Computing Systems</a:t>
            </a: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167</a:t>
            </a:fld>
            <a:endParaRPr lang="en-GB" altLang="en-US"/>
          </a:p>
        </p:txBody>
      </p:sp>
    </p:spTree>
    <p:extLst>
      <p:ext uri="{BB962C8B-B14F-4D97-AF65-F5344CB8AC3E}">
        <p14:creationId xmlns:p14="http://schemas.microsoft.com/office/powerpoint/2010/main" val="1891002681"/>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492231" y="1755973"/>
            <a:ext cx="8229600" cy="5102027"/>
          </a:xfrm>
        </p:spPr>
        <p:txBody>
          <a:bodyPr/>
          <a:lstStyle/>
          <a:p>
            <a:pPr marL="0" indent="0">
              <a:buNone/>
            </a:pPr>
            <a:r>
              <a:rPr lang="en-US" sz="1600" dirty="0" err="1"/>
              <a:t>Kunchukuttan</a:t>
            </a:r>
            <a:r>
              <a:rPr lang="en-US" sz="1600" dirty="0"/>
              <a:t>, Anoop, </a:t>
            </a:r>
            <a:r>
              <a:rPr lang="en-US" sz="1600" dirty="0" err="1"/>
              <a:t>Shourya</a:t>
            </a:r>
            <a:r>
              <a:rPr lang="en-US" sz="1600" dirty="0"/>
              <a:t> Roy, Pratik Patel, Kushal </a:t>
            </a:r>
            <a:r>
              <a:rPr lang="en-US" sz="1600" dirty="0" err="1"/>
              <a:t>Ladha</a:t>
            </a:r>
            <a:r>
              <a:rPr lang="en-US" sz="1600" dirty="0"/>
              <a:t>, </a:t>
            </a:r>
            <a:r>
              <a:rPr lang="en-US" sz="1600" dirty="0" err="1"/>
              <a:t>Somya</a:t>
            </a:r>
            <a:r>
              <a:rPr lang="en-US" sz="1600" dirty="0"/>
              <a:t> Gupta, Mitesh M. Khapra, and </a:t>
            </a:r>
            <a:r>
              <a:rPr lang="en-US" sz="1600" dirty="0" err="1"/>
              <a:t>Pushpak</a:t>
            </a:r>
            <a:r>
              <a:rPr lang="en-US" sz="1600" dirty="0"/>
              <a:t> Bhattacharyya. 2012. “Experiences in Resource Generation for Machine Translation through Crowdsourcing.” In Proceedings of the 8th International Conference on Language Resources and Evaluation (LREC’12), Istanbul, Turkey.</a:t>
            </a:r>
          </a:p>
          <a:p>
            <a:pPr marL="0" indent="0">
              <a:buNone/>
            </a:pPr>
            <a:endParaRPr lang="en-US" sz="1600" dirty="0"/>
          </a:p>
          <a:p>
            <a:pPr marL="0" indent="0">
              <a:buNone/>
            </a:pPr>
            <a:r>
              <a:rPr lang="en-US" sz="1600" dirty="0" err="1"/>
              <a:t>Marujo</a:t>
            </a:r>
            <a:r>
              <a:rPr lang="en-US" sz="1600" dirty="0"/>
              <a:t>, Luís, Anatole Gershman, Jaime </a:t>
            </a:r>
            <a:r>
              <a:rPr lang="en-US" sz="1600" dirty="0" err="1"/>
              <a:t>Carbonell</a:t>
            </a:r>
            <a:r>
              <a:rPr lang="en-US" sz="1600" dirty="0"/>
              <a:t>, Robert </a:t>
            </a:r>
            <a:r>
              <a:rPr lang="en-US" sz="1600" dirty="0" err="1"/>
              <a:t>Frederking</a:t>
            </a:r>
            <a:r>
              <a:rPr lang="en-US" sz="1600" dirty="0"/>
              <a:t>, and </a:t>
            </a:r>
            <a:r>
              <a:rPr lang="en-US" sz="1600" dirty="0" err="1"/>
              <a:t>JoaÌƒo</a:t>
            </a:r>
            <a:r>
              <a:rPr lang="en-US" sz="1600" dirty="0"/>
              <a:t> P. Neto. 2012. “Supervised Topical Key Phrase Extraction of News Stories using Crowd­sourcing, Light Filtering and Co-reference Normalization.” In Proceedings of the 8th International Conference on Language Resources and Evaluation (LREC’12), Istanbul, </a:t>
            </a:r>
          </a:p>
          <a:p>
            <a:pPr marL="0" indent="0">
              <a:buNone/>
            </a:pPr>
            <a:endParaRPr lang="en-US" sz="1600" dirty="0"/>
          </a:p>
          <a:p>
            <a:pPr marL="0" indent="0">
              <a:buNone/>
            </a:pPr>
            <a:r>
              <a:rPr lang="en-US" sz="1600" dirty="0" err="1"/>
              <a:t>Turkey.Rumshisky</a:t>
            </a:r>
            <a:r>
              <a:rPr lang="en-US" sz="1600" dirty="0"/>
              <a:t>, Anna. 2011. “Crowdsourcing Word Sense Definition.” In Proceedings of the 5th Linguistic Annotation Workshop (LAW-V), ACL-HLT 2011, Portland, OR.</a:t>
            </a: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D21ED502-621E-5E49-9AFD-78ECDBD5E72D}"/>
              </a:ext>
            </a:extLst>
          </p:cNvPr>
          <p:cNvSpPr>
            <a:spLocks noGrp="1"/>
          </p:cNvSpPr>
          <p:nvPr>
            <p:ph type="sldNum" sz="quarter" idx="12"/>
          </p:nvPr>
        </p:nvSpPr>
        <p:spPr/>
        <p:txBody>
          <a:bodyPr/>
          <a:lstStyle/>
          <a:p>
            <a:pPr>
              <a:defRPr/>
            </a:pPr>
            <a:fld id="{740F825C-949B-974C-AB99-C3CE0C97A40B}" type="slidenum">
              <a:rPr lang="en-GB" altLang="en-US" smtClean="0"/>
              <a:pPr>
                <a:defRPr/>
              </a:pPr>
              <a:t>168</a:t>
            </a:fld>
            <a:endParaRPr lang="en-GB" altLang="en-US"/>
          </a:p>
        </p:txBody>
      </p:sp>
    </p:spTree>
    <p:extLst>
      <p:ext uri="{BB962C8B-B14F-4D97-AF65-F5344CB8AC3E}">
        <p14:creationId xmlns:p14="http://schemas.microsoft.com/office/powerpoint/2010/main" val="337746569"/>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268943" y="1215107"/>
            <a:ext cx="8229600" cy="1143000"/>
          </a:xfrm>
        </p:spPr>
        <p:txBody>
          <a:bodyPr/>
          <a:lstStyle/>
          <a:p>
            <a:r>
              <a:rPr lang="en-US" b="1" dirty="0">
                <a:solidFill>
                  <a:schemeClr val="accent2">
                    <a:lumMod val="75000"/>
                  </a:schemeClr>
                </a:solidFill>
              </a:rPr>
              <a:t>Other Crowdsourcing Platforms</a:t>
            </a:r>
            <a:br>
              <a:rPr lang="en-US" b="1" dirty="0">
                <a:solidFill>
                  <a:schemeClr val="accent2">
                    <a:lumMod val="75000"/>
                  </a:schemeClr>
                </a:solidFill>
              </a:rPr>
            </a:br>
            <a:br>
              <a:rPr lang="en-US" b="1" dirty="0">
                <a:solidFill>
                  <a:schemeClr val="accent2">
                    <a:lumMod val="75000"/>
                  </a:schemeClr>
                </a:solidFill>
              </a:rPr>
            </a:br>
            <a:r>
              <a:rPr lang="en-US" b="1" dirty="0"/>
              <a:t> </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476356" y="-171400"/>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169</a:t>
            </a:fld>
            <a:endParaRPr lang="en-GB" altLang="en-US"/>
          </a:p>
        </p:txBody>
      </p:sp>
      <p:sp>
        <p:nvSpPr>
          <p:cNvPr id="5" name="Rectangle 4">
            <a:extLst>
              <a:ext uri="{FF2B5EF4-FFF2-40B4-BE49-F238E27FC236}">
                <a16:creationId xmlns:a16="http://schemas.microsoft.com/office/drawing/2014/main" id="{1464CC20-AB36-8D48-BF8B-229BE294F243}"/>
              </a:ext>
            </a:extLst>
          </p:cNvPr>
          <p:cNvSpPr/>
          <p:nvPr/>
        </p:nvSpPr>
        <p:spPr>
          <a:xfrm>
            <a:off x="899592" y="2354644"/>
            <a:ext cx="6264696" cy="2554545"/>
          </a:xfrm>
          <a:prstGeom prst="rect">
            <a:avLst/>
          </a:prstGeom>
        </p:spPr>
        <p:txBody>
          <a:bodyPr wrap="square">
            <a:spAutoFit/>
          </a:bodyPr>
          <a:lstStyle/>
          <a:p>
            <a:r>
              <a:rPr lang="en-AU" altLang="en-US" b="1" dirty="0"/>
              <a:t>Appen </a:t>
            </a:r>
          </a:p>
          <a:p>
            <a:r>
              <a:rPr lang="en-AU" altLang="en-US" dirty="0">
                <a:hlinkClick r:id="rId3"/>
              </a:rPr>
              <a:t>https://appen.com/</a:t>
            </a:r>
            <a:endParaRPr lang="en-AU" altLang="en-US" dirty="0"/>
          </a:p>
          <a:p>
            <a:endParaRPr lang="en-AU" altLang="en-US" dirty="0"/>
          </a:p>
          <a:p>
            <a:r>
              <a:rPr lang="en-AU" altLang="en-US" dirty="0"/>
              <a:t>    </a:t>
            </a:r>
            <a:r>
              <a:rPr lang="en-AU" altLang="en-US" sz="1600" dirty="0"/>
              <a:t>Figure8 (previously CrowdFlower)</a:t>
            </a:r>
          </a:p>
          <a:p>
            <a:endParaRPr lang="en-AU" altLang="en-US" sz="1600" dirty="0"/>
          </a:p>
          <a:p>
            <a:r>
              <a:rPr lang="en-AU" altLang="en-US" b="1" dirty="0" err="1"/>
              <a:t>DefinedCrowd</a:t>
            </a:r>
            <a:endParaRPr lang="en-AU" altLang="en-US" b="1" dirty="0"/>
          </a:p>
          <a:p>
            <a:r>
              <a:rPr lang="en-AU" altLang="en-US" dirty="0">
                <a:hlinkClick r:id="rId4"/>
              </a:rPr>
              <a:t>https://www.definedcrowd.com/</a:t>
            </a:r>
            <a:endParaRPr lang="en-AU" altLang="en-US" dirty="0"/>
          </a:p>
          <a:p>
            <a:endParaRPr lang="en-AU" altLang="en-US" dirty="0"/>
          </a:p>
          <a:p>
            <a:endParaRPr lang="en-AU" altLang="en-US" dirty="0"/>
          </a:p>
        </p:txBody>
      </p:sp>
    </p:spTree>
    <p:extLst>
      <p:ext uri="{BB962C8B-B14F-4D97-AF65-F5344CB8AC3E}">
        <p14:creationId xmlns:p14="http://schemas.microsoft.com/office/powerpoint/2010/main" val="27984187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a:solidFill>
                  <a:schemeClr val="accent2">
                    <a:lumMod val="75000"/>
                  </a:schemeClr>
                </a:solidFill>
              </a:rPr>
              <a:t>Tiered Data Volumes</a:t>
            </a:r>
            <a:endParaRPr lang="en-US" sz="4000" b="1" dirty="0">
              <a:solidFill>
                <a:schemeClr val="accent2">
                  <a:lumMod val="75000"/>
                </a:schemeClr>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17</a:t>
            </a:fld>
            <a:endParaRPr lang="en-GB" altLang="en-US"/>
          </a:p>
        </p:txBody>
      </p:sp>
      <p:pic>
        <p:nvPicPr>
          <p:cNvPr id="8" name="Picture 7" descr="Graphical user interface, text, application&#10;&#10;Description automatically generated">
            <a:extLst>
              <a:ext uri="{FF2B5EF4-FFF2-40B4-BE49-F238E27FC236}">
                <a16:creationId xmlns:a16="http://schemas.microsoft.com/office/drawing/2014/main" id="{C76786F3-BBC4-8C40-9E76-A8AC985E91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525" y="2197477"/>
            <a:ext cx="7684949" cy="2101473"/>
          </a:xfrm>
          <a:prstGeom prst="rect">
            <a:avLst/>
          </a:prstGeom>
        </p:spPr>
      </p:pic>
    </p:spTree>
    <p:extLst>
      <p:ext uri="{BB962C8B-B14F-4D97-AF65-F5344CB8AC3E}">
        <p14:creationId xmlns:p14="http://schemas.microsoft.com/office/powerpoint/2010/main" val="416725550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544444" y="2564904"/>
            <a:ext cx="8229600" cy="1143000"/>
          </a:xfrm>
        </p:spPr>
        <p:txBody>
          <a:bodyPr/>
          <a:lstStyle/>
          <a:p>
            <a:r>
              <a:rPr lang="en-US" b="1" dirty="0">
                <a:solidFill>
                  <a:schemeClr val="accent2">
                    <a:lumMod val="75000"/>
                  </a:schemeClr>
                </a:solidFill>
              </a:rPr>
              <a:t>Discussion</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170</a:t>
            </a:fld>
            <a:endParaRPr lang="en-GB" altLang="en-US"/>
          </a:p>
        </p:txBody>
      </p:sp>
    </p:spTree>
    <p:extLst>
      <p:ext uri="{BB962C8B-B14F-4D97-AF65-F5344CB8AC3E}">
        <p14:creationId xmlns:p14="http://schemas.microsoft.com/office/powerpoint/2010/main" val="3597906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Tiered Data Volumes</a:t>
            </a:r>
            <a:endParaRPr lang="en-US" sz="4000" b="1" dirty="0">
              <a:solidFill>
                <a:schemeClr val="accent2">
                  <a:lumMod val="75000"/>
                </a:schemeClr>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18</a:t>
            </a:fld>
            <a:endParaRPr lang="en-GB" altLang="en-US"/>
          </a:p>
        </p:txBody>
      </p:sp>
      <p:sp>
        <p:nvSpPr>
          <p:cNvPr id="3" name="Rectangle 2">
            <a:extLst>
              <a:ext uri="{FF2B5EF4-FFF2-40B4-BE49-F238E27FC236}">
                <a16:creationId xmlns:a16="http://schemas.microsoft.com/office/drawing/2014/main" id="{60298088-484C-B14F-B564-486CB66B4330}"/>
              </a:ext>
            </a:extLst>
          </p:cNvPr>
          <p:cNvSpPr/>
          <p:nvPr/>
        </p:nvSpPr>
        <p:spPr>
          <a:xfrm>
            <a:off x="827584" y="1274153"/>
            <a:ext cx="7992888" cy="1477328"/>
          </a:xfrm>
          <a:prstGeom prst="rect">
            <a:avLst/>
          </a:prstGeom>
        </p:spPr>
        <p:txBody>
          <a:bodyPr wrap="square">
            <a:spAutoFit/>
          </a:bodyPr>
          <a:lstStyle/>
          <a:p>
            <a:r>
              <a:rPr lang="en-US" dirty="0">
                <a:latin typeface="+mn-lt"/>
              </a:rPr>
              <a:t>You might look at these options and think, “I need the firehose, because I have to have it all!” </a:t>
            </a:r>
          </a:p>
          <a:p>
            <a:endParaRPr lang="en-US" dirty="0">
              <a:latin typeface="+mn-lt"/>
            </a:endParaRPr>
          </a:p>
          <a:p>
            <a:r>
              <a:rPr lang="en-US" dirty="0">
                <a:latin typeface="+mn-lt"/>
              </a:rPr>
              <a:t>But there are some things you should know before attempting to purchase access:</a:t>
            </a:r>
          </a:p>
        </p:txBody>
      </p:sp>
      <p:sp>
        <p:nvSpPr>
          <p:cNvPr id="5" name="Rectangle 4">
            <a:extLst>
              <a:ext uri="{FF2B5EF4-FFF2-40B4-BE49-F238E27FC236}">
                <a16:creationId xmlns:a16="http://schemas.microsoft.com/office/drawing/2014/main" id="{45F60BD8-4B2E-9A4B-9223-89B50A4FF836}"/>
              </a:ext>
            </a:extLst>
          </p:cNvPr>
          <p:cNvSpPr/>
          <p:nvPr/>
        </p:nvSpPr>
        <p:spPr>
          <a:xfrm>
            <a:off x="820870" y="2788314"/>
            <a:ext cx="7737592" cy="2308324"/>
          </a:xfrm>
          <a:prstGeom prst="rect">
            <a:avLst/>
          </a:prstGeom>
        </p:spPr>
        <p:txBody>
          <a:bodyPr wrap="square">
            <a:spAutoFit/>
          </a:bodyPr>
          <a:lstStyle/>
          <a:p>
            <a:pPr marL="285750" indent="-285750">
              <a:buFont typeface="Arial" panose="020B0604020202020204" pitchFamily="34" charset="0"/>
              <a:buChar char="•"/>
            </a:pPr>
            <a:r>
              <a:rPr lang="en-US" dirty="0">
                <a:solidFill>
                  <a:schemeClr val="bg2"/>
                </a:solidFill>
                <a:latin typeface="+mn-lt"/>
              </a:rPr>
              <a:t>The firehose is a lot of data. When handling massive data, you need to scale your data wrangling. It will require numerous engineers and servers to even begin to query the dataset the firehose provides.</a:t>
            </a:r>
          </a:p>
          <a:p>
            <a:pPr marL="285750" indent="-285750">
              <a:buFont typeface="Arial" panose="020B0604020202020204" pitchFamily="34" charset="0"/>
              <a:buChar char="•"/>
            </a:pPr>
            <a:endParaRPr lang="en-US" dirty="0">
              <a:solidFill>
                <a:schemeClr val="bg2"/>
              </a:solidFill>
              <a:latin typeface="+mn-lt"/>
            </a:endParaRPr>
          </a:p>
          <a:p>
            <a:pPr marL="285750" indent="-285750">
              <a:buFont typeface="Arial" panose="020B0604020202020204" pitchFamily="34" charset="0"/>
              <a:buChar char="•"/>
            </a:pPr>
            <a:r>
              <a:rPr lang="en-US" dirty="0">
                <a:solidFill>
                  <a:schemeClr val="bg2"/>
                </a:solidFill>
                <a:latin typeface="+mn-lt"/>
              </a:rPr>
              <a:t>The firehose costs money—a few hundred thousand dollars a year. This doesn’t include the cost of the infrastructure you need to consume it (i.e., server space and database costs). </a:t>
            </a:r>
          </a:p>
          <a:p>
            <a:pPr marL="285750" indent="-285750">
              <a:buFont typeface="Arial" panose="020B0604020202020204" pitchFamily="34" charset="0"/>
              <a:buChar char="•"/>
            </a:pPr>
            <a:endParaRPr lang="en-US" dirty="0">
              <a:latin typeface="Times New Roman" panose="02020603050405020304" pitchFamily="18" charset="0"/>
            </a:endParaRPr>
          </a:p>
        </p:txBody>
      </p:sp>
    </p:spTree>
    <p:extLst>
      <p:ext uri="{BB962C8B-B14F-4D97-AF65-F5344CB8AC3E}">
        <p14:creationId xmlns:p14="http://schemas.microsoft.com/office/powerpoint/2010/main" val="34351565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Tiered Data Volumes</a:t>
            </a:r>
            <a:endParaRPr lang="en-US" sz="4000" b="1" dirty="0">
              <a:solidFill>
                <a:schemeClr val="accent2">
                  <a:lumMod val="75000"/>
                </a:schemeClr>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19</a:t>
            </a:fld>
            <a:endParaRPr lang="en-GB" altLang="en-US"/>
          </a:p>
        </p:txBody>
      </p:sp>
      <p:sp>
        <p:nvSpPr>
          <p:cNvPr id="5" name="Rectangle 4">
            <a:extLst>
              <a:ext uri="{FF2B5EF4-FFF2-40B4-BE49-F238E27FC236}">
                <a16:creationId xmlns:a16="http://schemas.microsoft.com/office/drawing/2014/main" id="{45F60BD8-4B2E-9A4B-9223-89B50A4FF836}"/>
              </a:ext>
            </a:extLst>
          </p:cNvPr>
          <p:cNvSpPr/>
          <p:nvPr/>
        </p:nvSpPr>
        <p:spPr>
          <a:xfrm>
            <a:off x="703204" y="1757024"/>
            <a:ext cx="7737592" cy="1600438"/>
          </a:xfrm>
          <a:prstGeom prst="rect">
            <a:avLst/>
          </a:prstGeom>
        </p:spPr>
        <p:txBody>
          <a:bodyPr wrap="square">
            <a:spAutoFit/>
          </a:bodyPr>
          <a:lstStyle/>
          <a:p>
            <a:pPr marL="285750" indent="-285750">
              <a:buFont typeface="Arial" panose="020B0604020202020204" pitchFamily="34" charset="0"/>
              <a:buChar char="•"/>
            </a:pPr>
            <a:endParaRPr lang="en-US" dirty="0">
              <a:latin typeface="Times New Roman" panose="02020603050405020304" pitchFamily="18" charset="0"/>
            </a:endParaRPr>
          </a:p>
          <a:p>
            <a:pPr marL="285750" indent="-285750">
              <a:buFont typeface="Arial" panose="020B0604020202020204" pitchFamily="34" charset="0"/>
              <a:buChar char="•"/>
            </a:pPr>
            <a:r>
              <a:rPr lang="en-US" sz="2000" dirty="0">
                <a:solidFill>
                  <a:schemeClr val="bg2"/>
                </a:solidFill>
                <a:latin typeface="+mn-lt"/>
              </a:rPr>
              <a:t>Consuming the firehose is not something individuals do on their own—usually, a larger company or institution supports the costs.</a:t>
            </a:r>
          </a:p>
          <a:p>
            <a:pPr marL="285750" indent="-285750">
              <a:buFont typeface="Arial" panose="020B0604020202020204" pitchFamily="34" charset="0"/>
              <a:buChar char="•"/>
            </a:pPr>
            <a:endParaRPr lang="en-US" sz="2000" dirty="0">
              <a:solidFill>
                <a:schemeClr val="bg2"/>
              </a:solidFill>
              <a:latin typeface="+mn-lt"/>
            </a:endParaRPr>
          </a:p>
          <a:p>
            <a:pPr marL="285750" indent="-285750">
              <a:buFont typeface="Arial" panose="020B0604020202020204" pitchFamily="34" charset="0"/>
              <a:buChar char="•"/>
            </a:pPr>
            <a:r>
              <a:rPr lang="en-US" sz="2000" dirty="0">
                <a:solidFill>
                  <a:schemeClr val="bg2"/>
                </a:solidFill>
                <a:latin typeface="+mn-lt"/>
              </a:rPr>
              <a:t>Most of what you really need, you can get from the Spritzer</a:t>
            </a:r>
          </a:p>
        </p:txBody>
      </p:sp>
    </p:spTree>
    <p:extLst>
      <p:ext uri="{BB962C8B-B14F-4D97-AF65-F5344CB8AC3E}">
        <p14:creationId xmlns:p14="http://schemas.microsoft.com/office/powerpoint/2010/main" val="2199704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02840" y="2708920"/>
            <a:ext cx="8229600" cy="1143000"/>
          </a:xfrm>
        </p:spPr>
        <p:txBody>
          <a:bodyPr/>
          <a:lstStyle/>
          <a:p>
            <a:r>
              <a:rPr lang="en-US" b="1" dirty="0">
                <a:solidFill>
                  <a:schemeClr val="accent2">
                    <a:lumMod val="75000"/>
                  </a:schemeClr>
                </a:solidFill>
              </a:rPr>
              <a:t>Obtaining Data through Social Media APIs</a:t>
            </a:r>
            <a:r>
              <a:rPr lang="en-US" b="1" dirty="0"/>
              <a:t> </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2</a:t>
            </a:fld>
            <a:endParaRPr lang="en-GB" altLang="en-US"/>
          </a:p>
        </p:txBody>
      </p:sp>
    </p:spTree>
    <p:extLst>
      <p:ext uri="{BB962C8B-B14F-4D97-AF65-F5344CB8AC3E}">
        <p14:creationId xmlns:p14="http://schemas.microsoft.com/office/powerpoint/2010/main" val="42842029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58185" y="2397332"/>
            <a:ext cx="8229600" cy="1143000"/>
          </a:xfrm>
        </p:spPr>
        <p:txBody>
          <a:bodyPr/>
          <a:lstStyle/>
          <a:p>
            <a:r>
              <a:rPr lang="en-US" b="1" dirty="0">
                <a:solidFill>
                  <a:schemeClr val="accent2">
                    <a:lumMod val="75000"/>
                  </a:schemeClr>
                </a:solidFill>
              </a:rPr>
              <a:t>API Keys and Tokens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pPr marL="0" indent="0">
              <a:buNone/>
            </a:pPr>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20</a:t>
            </a:fld>
            <a:endParaRPr lang="en-GB" altLang="en-US"/>
          </a:p>
        </p:txBody>
      </p:sp>
    </p:spTree>
    <p:extLst>
      <p:ext uri="{BB962C8B-B14F-4D97-AF65-F5344CB8AC3E}">
        <p14:creationId xmlns:p14="http://schemas.microsoft.com/office/powerpoint/2010/main" val="32386839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API Keys and Tokens</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21</a:t>
            </a:fld>
            <a:endParaRPr lang="en-GB" altLang="en-US"/>
          </a:p>
        </p:txBody>
      </p:sp>
      <p:sp>
        <p:nvSpPr>
          <p:cNvPr id="5" name="Rectangle 4">
            <a:extLst>
              <a:ext uri="{FF2B5EF4-FFF2-40B4-BE49-F238E27FC236}">
                <a16:creationId xmlns:a16="http://schemas.microsoft.com/office/drawing/2014/main" id="{45F60BD8-4B2E-9A4B-9223-89B50A4FF836}"/>
              </a:ext>
            </a:extLst>
          </p:cNvPr>
          <p:cNvSpPr/>
          <p:nvPr/>
        </p:nvSpPr>
        <p:spPr>
          <a:xfrm>
            <a:off x="574866" y="1284398"/>
            <a:ext cx="7737592" cy="707886"/>
          </a:xfrm>
          <a:prstGeom prst="rect">
            <a:avLst/>
          </a:prstGeom>
        </p:spPr>
        <p:txBody>
          <a:bodyPr wrap="square">
            <a:spAutoFit/>
          </a:bodyPr>
          <a:lstStyle/>
          <a:p>
            <a:pPr marL="285750" indent="-285750">
              <a:buFont typeface="Arial" panose="020B0604020202020204" pitchFamily="34" charset="0"/>
              <a:buChar char="•"/>
            </a:pPr>
            <a:r>
              <a:rPr lang="en-US" sz="2000" dirty="0"/>
              <a:t>API keys and tokens are ways of identifying applications and users.</a:t>
            </a:r>
            <a:endParaRPr lang="en-US" sz="2000" dirty="0">
              <a:latin typeface="Times New Roman" panose="02020603050405020304" pitchFamily="18" charset="0"/>
            </a:endParaRPr>
          </a:p>
        </p:txBody>
      </p:sp>
      <p:sp>
        <p:nvSpPr>
          <p:cNvPr id="3" name="Rectangle 2">
            <a:extLst>
              <a:ext uri="{FF2B5EF4-FFF2-40B4-BE49-F238E27FC236}">
                <a16:creationId xmlns:a16="http://schemas.microsoft.com/office/drawing/2014/main" id="{B2ABBE93-2A29-1149-8653-E046154B9EE0}"/>
              </a:ext>
            </a:extLst>
          </p:cNvPr>
          <p:cNvSpPr/>
          <p:nvPr/>
        </p:nvSpPr>
        <p:spPr>
          <a:xfrm>
            <a:off x="899592" y="2385951"/>
            <a:ext cx="6768752" cy="1200329"/>
          </a:xfrm>
          <a:prstGeom prst="rect">
            <a:avLst/>
          </a:prstGeom>
        </p:spPr>
        <p:txBody>
          <a:bodyPr wrap="square">
            <a:spAutoFit/>
          </a:bodyPr>
          <a:lstStyle/>
          <a:p>
            <a:pPr marL="285750" indent="-285750">
              <a:buFont typeface="Arial" panose="020B0604020202020204" pitchFamily="34" charset="0"/>
              <a:buChar char="•"/>
            </a:pPr>
            <a:r>
              <a:rPr lang="en-US" dirty="0">
                <a:solidFill>
                  <a:schemeClr val="bg2"/>
                </a:solidFill>
                <a:latin typeface="+mn-lt"/>
              </a:rPr>
              <a:t>API key Identifies the application </a:t>
            </a:r>
          </a:p>
          <a:p>
            <a:pPr marL="285750" indent="-285750">
              <a:buFont typeface="Arial" panose="020B0604020202020204" pitchFamily="34" charset="0"/>
              <a:buChar char="•"/>
            </a:pPr>
            <a:r>
              <a:rPr lang="en-US" dirty="0">
                <a:solidFill>
                  <a:schemeClr val="bg2"/>
                </a:solidFill>
                <a:latin typeface="+mn-lt"/>
              </a:rPr>
              <a:t>API secret acts as a password for the application</a:t>
            </a:r>
          </a:p>
          <a:p>
            <a:pPr marL="285750" indent="-285750">
              <a:buFont typeface="Arial" panose="020B0604020202020204" pitchFamily="34" charset="0"/>
              <a:buChar char="•"/>
            </a:pPr>
            <a:r>
              <a:rPr lang="en-US" dirty="0">
                <a:solidFill>
                  <a:schemeClr val="bg2"/>
                </a:solidFill>
                <a:latin typeface="+mn-lt"/>
              </a:rPr>
              <a:t>Token Identifies the user</a:t>
            </a:r>
          </a:p>
          <a:p>
            <a:pPr marL="285750" indent="-285750">
              <a:buFont typeface="Arial" panose="020B0604020202020204" pitchFamily="34" charset="0"/>
              <a:buChar char="•"/>
            </a:pPr>
            <a:r>
              <a:rPr lang="en-US" dirty="0">
                <a:solidFill>
                  <a:schemeClr val="bg2"/>
                </a:solidFill>
                <a:latin typeface="+mn-lt"/>
              </a:rPr>
              <a:t>Token secret acts as a password for the user</a:t>
            </a:r>
          </a:p>
        </p:txBody>
      </p:sp>
      <p:sp>
        <p:nvSpPr>
          <p:cNvPr id="6" name="Rectangle 5">
            <a:extLst>
              <a:ext uri="{FF2B5EF4-FFF2-40B4-BE49-F238E27FC236}">
                <a16:creationId xmlns:a16="http://schemas.microsoft.com/office/drawing/2014/main" id="{089DD8EF-F232-F14B-A9D8-F4EF50AE270F}"/>
              </a:ext>
            </a:extLst>
          </p:cNvPr>
          <p:cNvSpPr/>
          <p:nvPr/>
        </p:nvSpPr>
        <p:spPr>
          <a:xfrm>
            <a:off x="899592" y="4190266"/>
            <a:ext cx="7560840" cy="1200329"/>
          </a:xfrm>
          <a:prstGeom prst="rect">
            <a:avLst/>
          </a:prstGeom>
        </p:spPr>
        <p:txBody>
          <a:bodyPr wrap="square">
            <a:spAutoFit/>
          </a:bodyPr>
          <a:lstStyle/>
          <a:p>
            <a:r>
              <a:rPr lang="en-US" dirty="0">
                <a:latin typeface="+mn-lt"/>
              </a:rPr>
              <a:t>The combination of these elements gives you access to the Twitter API. </a:t>
            </a:r>
          </a:p>
          <a:p>
            <a:r>
              <a:rPr lang="en-US" dirty="0">
                <a:latin typeface="+mn-lt"/>
              </a:rPr>
              <a:t>Not all APIs have two layers of identifiers and secrets, however. </a:t>
            </a:r>
          </a:p>
          <a:p>
            <a:endParaRPr lang="en-US" dirty="0">
              <a:latin typeface="+mn-lt"/>
            </a:endParaRPr>
          </a:p>
          <a:p>
            <a:r>
              <a:rPr lang="en-US" dirty="0">
                <a:latin typeface="+mn-lt"/>
              </a:rPr>
              <a:t>Twitter is a good “best case” (i.e., more secure) example.</a:t>
            </a:r>
          </a:p>
        </p:txBody>
      </p:sp>
    </p:spTree>
    <p:extLst>
      <p:ext uri="{BB962C8B-B14F-4D97-AF65-F5344CB8AC3E}">
        <p14:creationId xmlns:p14="http://schemas.microsoft.com/office/powerpoint/2010/main" val="21557164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Creating a Twitter API key and access token</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22</a:t>
            </a:fld>
            <a:endParaRPr lang="en-GB" altLang="en-US"/>
          </a:p>
        </p:txBody>
      </p:sp>
      <p:sp>
        <p:nvSpPr>
          <p:cNvPr id="7" name="Rectangle 6">
            <a:extLst>
              <a:ext uri="{FF2B5EF4-FFF2-40B4-BE49-F238E27FC236}">
                <a16:creationId xmlns:a16="http://schemas.microsoft.com/office/drawing/2014/main" id="{249453BC-C48E-2145-82AC-2A11D95C11E2}"/>
              </a:ext>
            </a:extLst>
          </p:cNvPr>
          <p:cNvSpPr/>
          <p:nvPr/>
        </p:nvSpPr>
        <p:spPr>
          <a:xfrm>
            <a:off x="827584" y="1700808"/>
            <a:ext cx="7730878" cy="3970318"/>
          </a:xfrm>
          <a:prstGeom prst="rect">
            <a:avLst/>
          </a:prstGeom>
        </p:spPr>
        <p:txBody>
          <a:bodyPr wrap="square">
            <a:spAutoFit/>
          </a:bodyPr>
          <a:lstStyle/>
          <a:p>
            <a:pPr marL="285750" indent="-285750">
              <a:buFont typeface="Arial" panose="020B0604020202020204" pitchFamily="34" charset="0"/>
              <a:buChar char="•"/>
            </a:pPr>
            <a:r>
              <a:rPr lang="en-US" dirty="0">
                <a:latin typeface="+mn-lt"/>
              </a:rPr>
              <a:t>If you don’t have a Twitter account, sign up.</a:t>
            </a:r>
          </a:p>
          <a:p>
            <a:pPr marL="742950" lvl="1" indent="-285750">
              <a:buFont typeface="Arial" panose="020B0604020202020204" pitchFamily="34" charset="0"/>
              <a:buChar char="•"/>
            </a:pPr>
            <a:r>
              <a:rPr lang="en-US" dirty="0">
                <a:solidFill>
                  <a:schemeClr val="bg2"/>
                </a:solidFill>
                <a:latin typeface="+mn-lt"/>
              </a:rPr>
              <a:t>Sign in to </a:t>
            </a:r>
            <a:r>
              <a:rPr lang="en-US" dirty="0" err="1">
                <a:solidFill>
                  <a:schemeClr val="bg2"/>
                </a:solidFill>
                <a:latin typeface="+mn-lt"/>
              </a:rPr>
              <a:t>developer.twitter.com</a:t>
            </a:r>
            <a:r>
              <a:rPr lang="en-US" dirty="0">
                <a:solidFill>
                  <a:schemeClr val="bg2"/>
                </a:solidFill>
                <a:latin typeface="+mn-lt"/>
              </a:rPr>
              <a:t>/</a:t>
            </a:r>
            <a:r>
              <a:rPr lang="en-US" dirty="0" err="1">
                <a:solidFill>
                  <a:schemeClr val="bg2"/>
                </a:solidFill>
                <a:latin typeface="+mn-lt"/>
              </a:rPr>
              <a:t>en</a:t>
            </a:r>
            <a:r>
              <a:rPr lang="en-US" dirty="0">
                <a:solidFill>
                  <a:schemeClr val="bg2"/>
                </a:solidFill>
                <a:latin typeface="+mn-lt"/>
              </a:rPr>
              <a:t>/apps</a:t>
            </a:r>
          </a:p>
          <a:p>
            <a:pPr lvl="1"/>
            <a:endParaRPr lang="en-US" dirty="0">
              <a:latin typeface="+mn-lt"/>
            </a:endParaRPr>
          </a:p>
          <a:p>
            <a:pPr marL="285750" indent="-285750">
              <a:buFont typeface="Arial" panose="020B0604020202020204" pitchFamily="34" charset="0"/>
              <a:buChar char="•"/>
            </a:pPr>
            <a:r>
              <a:rPr lang="en-US" dirty="0">
                <a:latin typeface="+mn-lt"/>
              </a:rPr>
              <a:t>Click the “Create New App” button.</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Give your application a name and description.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Give your application a website—this is the website hosting the app. The instructions say, “If you don’t have a URL yet, just put a placeholder here but remember to change it later.</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Agree to the developer agreement, and click “Create Twitter Application.”</a:t>
            </a:r>
          </a:p>
          <a:p>
            <a:pPr marL="285750" indent="-285750">
              <a:buFont typeface="Arial" panose="020B0604020202020204" pitchFamily="34" charset="0"/>
              <a:buChar char="•"/>
            </a:pPr>
            <a:endParaRPr lang="en-US" dirty="0">
              <a:latin typeface="+mn-lt"/>
            </a:endParaRPr>
          </a:p>
        </p:txBody>
      </p:sp>
    </p:spTree>
    <p:extLst>
      <p:ext uri="{BB962C8B-B14F-4D97-AF65-F5344CB8AC3E}">
        <p14:creationId xmlns:p14="http://schemas.microsoft.com/office/powerpoint/2010/main" val="37191111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Creating a Twitter API key and access token</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23</a:t>
            </a:fld>
            <a:endParaRPr lang="en-GB" altLang="en-US"/>
          </a:p>
        </p:txBody>
      </p:sp>
      <p:sp>
        <p:nvSpPr>
          <p:cNvPr id="7" name="Rectangle 6">
            <a:extLst>
              <a:ext uri="{FF2B5EF4-FFF2-40B4-BE49-F238E27FC236}">
                <a16:creationId xmlns:a16="http://schemas.microsoft.com/office/drawing/2014/main" id="{249453BC-C48E-2145-82AC-2A11D95C11E2}"/>
              </a:ext>
            </a:extLst>
          </p:cNvPr>
          <p:cNvSpPr/>
          <p:nvPr/>
        </p:nvSpPr>
        <p:spPr>
          <a:xfrm>
            <a:off x="827584" y="1424965"/>
            <a:ext cx="8013576" cy="3939540"/>
          </a:xfrm>
          <a:prstGeom prst="rect">
            <a:avLst/>
          </a:prstGeom>
        </p:spPr>
        <p:txBody>
          <a:bodyPr wrap="square">
            <a:spAutoFit/>
          </a:bodyPr>
          <a:lstStyle/>
          <a:p>
            <a:pPr marL="285750" indent="-285750">
              <a:buFont typeface="Arial" panose="020B0604020202020204" pitchFamily="34" charset="0"/>
              <a:buChar char="•"/>
            </a:pPr>
            <a:r>
              <a:rPr lang="en-US" dirty="0"/>
              <a:t>After you create the application, you will be taken to the application management page. </a:t>
            </a:r>
          </a:p>
          <a:p>
            <a:pPr marL="742950" lvl="1" indent="-285750">
              <a:buFont typeface="Arial" panose="020B0604020202020204" pitchFamily="34" charset="0"/>
              <a:buChar char="•"/>
            </a:pPr>
            <a:r>
              <a:rPr lang="en-US" dirty="0">
                <a:solidFill>
                  <a:schemeClr val="bg2"/>
                </a:solidFill>
              </a:rPr>
              <a:t>If you lose this page, you can find it by going back to the application landing page.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At this point, you need to create a token.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Click on the “Keys and Access Tokens” tab. </a:t>
            </a:r>
          </a:p>
          <a:p>
            <a:pPr marL="742950" lvl="1" indent="-285750">
              <a:buFont typeface="Arial" panose="020B0604020202020204" pitchFamily="34" charset="0"/>
              <a:buChar char="•"/>
            </a:pPr>
            <a:r>
              <a:rPr lang="en-US" dirty="0">
                <a:solidFill>
                  <a:schemeClr val="bg2"/>
                </a:solidFill>
              </a:rPr>
              <a:t>This is where you can reset your key as well as create an access token.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Scroll to the bottom and click on “Create my access token.” </a:t>
            </a:r>
          </a:p>
          <a:p>
            <a:r>
              <a:rPr lang="en-US" dirty="0"/>
              <a:t>	- </a:t>
            </a:r>
            <a:r>
              <a:rPr lang="en-US" sz="1600" dirty="0">
                <a:solidFill>
                  <a:schemeClr val="bg2"/>
                </a:solidFill>
              </a:rPr>
              <a:t>Once you do this, the page will refresh with an update at the top. </a:t>
            </a:r>
          </a:p>
          <a:p>
            <a:r>
              <a:rPr lang="en-US" sz="1600" dirty="0">
                <a:solidFill>
                  <a:schemeClr val="bg2"/>
                </a:solidFill>
              </a:rPr>
              <a:t>	- If you scroll to the bottom once again, you will see the access token.</a:t>
            </a:r>
            <a:endParaRPr lang="en-US" sz="1600" dirty="0">
              <a:solidFill>
                <a:schemeClr val="bg2"/>
              </a:solidFill>
              <a:latin typeface="+mn-lt"/>
            </a:endParaRPr>
          </a:p>
        </p:txBody>
      </p:sp>
    </p:spTree>
    <p:extLst>
      <p:ext uri="{BB962C8B-B14F-4D97-AF65-F5344CB8AC3E}">
        <p14:creationId xmlns:p14="http://schemas.microsoft.com/office/powerpoint/2010/main" val="11562007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Creating a Twitter API key and access token</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24</a:t>
            </a:fld>
            <a:endParaRPr lang="en-GB" altLang="en-US"/>
          </a:p>
        </p:txBody>
      </p:sp>
      <p:sp>
        <p:nvSpPr>
          <p:cNvPr id="7" name="Rectangle 6">
            <a:extLst>
              <a:ext uri="{FF2B5EF4-FFF2-40B4-BE49-F238E27FC236}">
                <a16:creationId xmlns:a16="http://schemas.microsoft.com/office/drawing/2014/main" id="{249453BC-C48E-2145-82AC-2A11D95C11E2}"/>
              </a:ext>
            </a:extLst>
          </p:cNvPr>
          <p:cNvSpPr/>
          <p:nvPr/>
        </p:nvSpPr>
        <p:spPr>
          <a:xfrm>
            <a:off x="827584" y="1700808"/>
            <a:ext cx="7730878" cy="3970318"/>
          </a:xfrm>
          <a:prstGeom prst="rect">
            <a:avLst/>
          </a:prstGeom>
        </p:spPr>
        <p:txBody>
          <a:bodyPr wrap="square">
            <a:spAutoFit/>
          </a:bodyPr>
          <a:lstStyle/>
          <a:p>
            <a:pPr marL="285750" indent="-285750">
              <a:buFont typeface="Arial" panose="020B0604020202020204" pitchFamily="34" charset="0"/>
              <a:buChar char="•"/>
            </a:pPr>
            <a:r>
              <a:rPr lang="en-US" dirty="0"/>
              <a:t>Now you should have a consumer (API) key and a token. Something like this: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Consumer key: </a:t>
            </a:r>
          </a:p>
          <a:p>
            <a:r>
              <a:rPr lang="en-US" b="1" dirty="0"/>
              <a:t>    </a:t>
            </a:r>
            <a:r>
              <a:rPr lang="en-US" b="1" dirty="0">
                <a:solidFill>
                  <a:schemeClr val="bg2"/>
                </a:solidFill>
              </a:rPr>
              <a:t>5Hqg6JTZ0cC89hUThySd5yZcL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Consumer secret: </a:t>
            </a:r>
            <a:r>
              <a:rPr lang="en-US" b="1" dirty="0">
                <a:solidFill>
                  <a:schemeClr val="bg2"/>
                </a:solidFill>
              </a:rPr>
              <a:t>Ncp1oi5tUPbZF19Vdp8Jp8pNHBBfPdXGFtXqoKd6Cqn87xRj0c</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Access token: 3272304896-</a:t>
            </a:r>
            <a:r>
              <a:rPr lang="en-US" b="1" dirty="0">
                <a:solidFill>
                  <a:schemeClr val="bg2"/>
                </a:solidFill>
              </a:rPr>
              <a:t>ZTGUZZ6QsYKtZqXAVMLaJzR8qjrPW22iiu9ko4w</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Access token secret: </a:t>
            </a:r>
            <a:r>
              <a:rPr lang="en-US" b="1" dirty="0">
                <a:solidFill>
                  <a:schemeClr val="bg2"/>
                </a:solidFill>
              </a:rPr>
              <a:t>nsNY13aPGWdm2QcgOl0qwqs5bwLBZ1iUVS2OE34QsuR4C</a:t>
            </a:r>
            <a:endParaRPr lang="en-US" b="1" dirty="0">
              <a:solidFill>
                <a:schemeClr val="bg2"/>
              </a:solidFill>
              <a:latin typeface="+mn-lt"/>
            </a:endParaRPr>
          </a:p>
        </p:txBody>
      </p:sp>
    </p:spTree>
    <p:extLst>
      <p:ext uri="{BB962C8B-B14F-4D97-AF65-F5344CB8AC3E}">
        <p14:creationId xmlns:p14="http://schemas.microsoft.com/office/powerpoint/2010/main" val="16618330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58185" y="2397332"/>
            <a:ext cx="8229600" cy="1143000"/>
          </a:xfrm>
        </p:spPr>
        <p:txBody>
          <a:bodyPr/>
          <a:lstStyle/>
          <a:p>
            <a:r>
              <a:rPr lang="en-US" b="1" dirty="0">
                <a:solidFill>
                  <a:schemeClr val="accent2"/>
                </a:solidFill>
              </a:rPr>
              <a:t>A Simple Data Pull from Twitter’s REST API</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pPr marL="0" indent="0">
              <a:buNone/>
            </a:pPr>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25</a:t>
            </a:fld>
            <a:endParaRPr lang="en-GB" altLang="en-US"/>
          </a:p>
        </p:txBody>
      </p:sp>
    </p:spTree>
    <p:extLst>
      <p:ext uri="{BB962C8B-B14F-4D97-AF65-F5344CB8AC3E}">
        <p14:creationId xmlns:p14="http://schemas.microsoft.com/office/powerpoint/2010/main" val="4842454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476672"/>
            <a:ext cx="8229600" cy="1143000"/>
          </a:xfrm>
        </p:spPr>
        <p:txBody>
          <a:bodyPr/>
          <a:lstStyle/>
          <a:p>
            <a:r>
              <a:rPr lang="en-US" b="1" dirty="0">
                <a:solidFill>
                  <a:schemeClr val="accent2"/>
                </a:solidFill>
              </a:rPr>
              <a:t>A Simple Data Pull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26</a:t>
            </a:fld>
            <a:endParaRPr lang="en-GB" altLang="en-US"/>
          </a:p>
        </p:txBody>
      </p:sp>
      <p:sp>
        <p:nvSpPr>
          <p:cNvPr id="3" name="Rectangle 2">
            <a:extLst>
              <a:ext uri="{FF2B5EF4-FFF2-40B4-BE49-F238E27FC236}">
                <a16:creationId xmlns:a16="http://schemas.microsoft.com/office/drawing/2014/main" id="{8971D79B-7087-CC4E-9923-B24DA4F91560}"/>
              </a:ext>
            </a:extLst>
          </p:cNvPr>
          <p:cNvSpPr/>
          <p:nvPr/>
        </p:nvSpPr>
        <p:spPr>
          <a:xfrm>
            <a:off x="755576" y="2420888"/>
            <a:ext cx="4572000" cy="1200329"/>
          </a:xfrm>
          <a:prstGeom prst="rect">
            <a:avLst/>
          </a:prstGeom>
        </p:spPr>
        <p:txBody>
          <a:bodyPr>
            <a:spAutoFit/>
          </a:bodyPr>
          <a:lstStyle/>
          <a:p>
            <a:r>
              <a:rPr lang="en-US" dirty="0">
                <a:latin typeface="+mn-lt"/>
              </a:rPr>
              <a:t>To start, we need to install Python OAuth2:</a:t>
            </a:r>
          </a:p>
          <a:p>
            <a:endParaRPr lang="en-US" dirty="0">
              <a:latin typeface="Times New Roman" panose="02020603050405020304" pitchFamily="18" charset="0"/>
            </a:endParaRPr>
          </a:p>
          <a:p>
            <a:r>
              <a:rPr lang="en-US" dirty="0">
                <a:latin typeface="Courier New" panose="02070309020205020404" pitchFamily="49" charset="0"/>
              </a:rPr>
              <a:t>pip install oauth2</a:t>
            </a:r>
          </a:p>
          <a:p>
            <a:endParaRPr lang="en-US" dirty="0">
              <a:latin typeface="Courier New" panose="02070309020205020404" pitchFamily="49" charset="0"/>
            </a:endParaRPr>
          </a:p>
        </p:txBody>
      </p:sp>
      <p:pic>
        <p:nvPicPr>
          <p:cNvPr id="6" name="Picture 5" descr="Text&#10;&#10;Description automatically generated">
            <a:extLst>
              <a:ext uri="{FF2B5EF4-FFF2-40B4-BE49-F238E27FC236}">
                <a16:creationId xmlns:a16="http://schemas.microsoft.com/office/drawing/2014/main" id="{A08B80F6-8C79-2945-B48E-0BE54238C6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3819500"/>
            <a:ext cx="6362700" cy="1409700"/>
          </a:xfrm>
          <a:prstGeom prst="rect">
            <a:avLst/>
          </a:prstGeom>
        </p:spPr>
      </p:pic>
    </p:spTree>
    <p:extLst>
      <p:ext uri="{BB962C8B-B14F-4D97-AF65-F5344CB8AC3E}">
        <p14:creationId xmlns:p14="http://schemas.microsoft.com/office/powerpoint/2010/main" val="11807201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404664"/>
            <a:ext cx="8229600" cy="1143000"/>
          </a:xfrm>
        </p:spPr>
        <p:txBody>
          <a:bodyPr/>
          <a:lstStyle/>
          <a:p>
            <a:r>
              <a:rPr lang="en-US" b="1" dirty="0">
                <a:solidFill>
                  <a:schemeClr val="accent2"/>
                </a:solidFill>
              </a:rPr>
              <a:t>A Simple Data Pull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27</a:t>
            </a:fld>
            <a:endParaRPr lang="en-GB" altLang="en-US"/>
          </a:p>
        </p:txBody>
      </p:sp>
      <p:pic>
        <p:nvPicPr>
          <p:cNvPr id="7" name="Picture 6" descr="A picture containing graphical user interface&#10;&#10;Description automatically generated">
            <a:extLst>
              <a:ext uri="{FF2B5EF4-FFF2-40B4-BE49-F238E27FC236}">
                <a16:creationId xmlns:a16="http://schemas.microsoft.com/office/drawing/2014/main" id="{3B4C87DB-54F3-A24D-BB92-AF557B1132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7300" y="3992860"/>
            <a:ext cx="6540500" cy="876300"/>
          </a:xfrm>
          <a:prstGeom prst="rect">
            <a:avLst/>
          </a:prstGeom>
        </p:spPr>
      </p:pic>
      <p:pic>
        <p:nvPicPr>
          <p:cNvPr id="10" name="Picture 9" descr="Text&#10;&#10;Description automatically generated">
            <a:extLst>
              <a:ext uri="{FF2B5EF4-FFF2-40B4-BE49-F238E27FC236}">
                <a16:creationId xmlns:a16="http://schemas.microsoft.com/office/drawing/2014/main" id="{E37843CA-7A13-B946-A0FF-0D4899A5B0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1600" y="2311524"/>
            <a:ext cx="6311900" cy="1333500"/>
          </a:xfrm>
          <a:prstGeom prst="rect">
            <a:avLst/>
          </a:prstGeom>
        </p:spPr>
      </p:pic>
    </p:spTree>
    <p:extLst>
      <p:ext uri="{BB962C8B-B14F-4D97-AF65-F5344CB8AC3E}">
        <p14:creationId xmlns:p14="http://schemas.microsoft.com/office/powerpoint/2010/main" val="33631333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 Simple Data Pull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28</a:t>
            </a:fld>
            <a:endParaRPr lang="en-GB" altLang="en-US"/>
          </a:p>
        </p:txBody>
      </p:sp>
      <p:sp>
        <p:nvSpPr>
          <p:cNvPr id="3" name="Rectangle 2">
            <a:extLst>
              <a:ext uri="{FF2B5EF4-FFF2-40B4-BE49-F238E27FC236}">
                <a16:creationId xmlns:a16="http://schemas.microsoft.com/office/drawing/2014/main" id="{6E1525BF-0AD5-CC4C-BF36-C52C2157FCFB}"/>
              </a:ext>
            </a:extLst>
          </p:cNvPr>
          <p:cNvSpPr/>
          <p:nvPr/>
        </p:nvSpPr>
        <p:spPr>
          <a:xfrm>
            <a:off x="683568" y="1762938"/>
            <a:ext cx="7874894" cy="3970318"/>
          </a:xfrm>
          <a:prstGeom prst="rect">
            <a:avLst/>
          </a:prstGeom>
        </p:spPr>
        <p:txBody>
          <a:bodyPr wrap="square">
            <a:spAutoFit/>
          </a:bodyPr>
          <a:lstStyle/>
          <a:p>
            <a:pPr marL="285750" indent="-285750">
              <a:buFont typeface="Arial" panose="020B0604020202020204" pitchFamily="34" charset="0"/>
              <a:buChar char="•"/>
            </a:pPr>
            <a:r>
              <a:rPr lang="en-US" dirty="0">
                <a:latin typeface="+mn-lt"/>
              </a:rPr>
              <a:t>Now we have a function that allows us to connect to the Twitter API.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However, we need to define our URL and call the function.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The Search API documentation tells us more about what requests we want to use.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Using the web interface, we can see that if we search for a keyword (e.g.,  #</a:t>
            </a:r>
            <a:r>
              <a:rPr lang="en-US" dirty="0" err="1">
                <a:latin typeface="+mn-lt"/>
              </a:rPr>
              <a:t>childlabor</a:t>
            </a:r>
            <a:r>
              <a:rPr lang="en-US" dirty="0">
                <a:latin typeface="+mn-lt"/>
              </a:rPr>
              <a:t>) , we end up with the following URL: 	</a:t>
            </a:r>
            <a:r>
              <a:rPr lang="en-US" dirty="0">
                <a:solidFill>
                  <a:schemeClr val="bg2"/>
                </a:solidFill>
                <a:latin typeface="+mn-lt"/>
              </a:rPr>
              <a:t>https://</a:t>
            </a:r>
            <a:r>
              <a:rPr lang="en-US" dirty="0" err="1">
                <a:solidFill>
                  <a:schemeClr val="bg2"/>
                </a:solidFill>
                <a:latin typeface="+mn-lt"/>
              </a:rPr>
              <a:t>twitter.com</a:t>
            </a:r>
            <a:r>
              <a:rPr lang="en-US" dirty="0">
                <a:solidFill>
                  <a:schemeClr val="bg2"/>
                </a:solidFill>
                <a:latin typeface="+mn-lt"/>
              </a:rPr>
              <a:t>/</a:t>
            </a:r>
            <a:r>
              <a:rPr lang="en-US" dirty="0" err="1">
                <a:solidFill>
                  <a:schemeClr val="bg2"/>
                </a:solidFill>
                <a:latin typeface="+mn-lt"/>
              </a:rPr>
              <a:t>search?q</a:t>
            </a:r>
            <a:r>
              <a:rPr lang="en-US" dirty="0">
                <a:solidFill>
                  <a:schemeClr val="bg2"/>
                </a:solidFill>
                <a:latin typeface="+mn-lt"/>
              </a:rPr>
              <a:t>=%23childlabor.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The documentation instructs us to reformat the URL so we end up with the following: 	</a:t>
            </a:r>
            <a:r>
              <a:rPr lang="en-US" dirty="0">
                <a:solidFill>
                  <a:schemeClr val="bg2"/>
                </a:solidFill>
                <a:latin typeface="+mn-lt"/>
              </a:rPr>
              <a:t>https://</a:t>
            </a:r>
            <a:r>
              <a:rPr lang="en-US" dirty="0" err="1">
                <a:solidFill>
                  <a:schemeClr val="bg2"/>
                </a:solidFill>
                <a:latin typeface="+mn-lt"/>
              </a:rPr>
              <a:t>api.twitter.com</a:t>
            </a:r>
            <a:r>
              <a:rPr lang="en-US" dirty="0">
                <a:solidFill>
                  <a:schemeClr val="bg2"/>
                </a:solidFill>
                <a:latin typeface="+mn-lt"/>
              </a:rPr>
              <a:t>/1.1/search/</a:t>
            </a:r>
            <a:r>
              <a:rPr lang="en-US" dirty="0" err="1">
                <a:solidFill>
                  <a:schemeClr val="bg2"/>
                </a:solidFill>
                <a:latin typeface="+mn-lt"/>
              </a:rPr>
              <a:t>tweets.json?q</a:t>
            </a:r>
            <a:r>
              <a:rPr lang="en-US" dirty="0">
                <a:solidFill>
                  <a:schemeClr val="bg2"/>
                </a:solidFill>
                <a:latin typeface="+mn-lt"/>
              </a:rPr>
              <a:t>=%23child‐labor.</a:t>
            </a:r>
          </a:p>
        </p:txBody>
      </p:sp>
    </p:spTree>
    <p:extLst>
      <p:ext uri="{BB962C8B-B14F-4D97-AF65-F5344CB8AC3E}">
        <p14:creationId xmlns:p14="http://schemas.microsoft.com/office/powerpoint/2010/main" val="20470344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 Simple Data Pull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29</a:t>
            </a:fld>
            <a:endParaRPr lang="en-GB" altLang="en-US"/>
          </a:p>
        </p:txBody>
      </p:sp>
      <p:sp>
        <p:nvSpPr>
          <p:cNvPr id="3" name="Rectangle 2">
            <a:extLst>
              <a:ext uri="{FF2B5EF4-FFF2-40B4-BE49-F238E27FC236}">
                <a16:creationId xmlns:a16="http://schemas.microsoft.com/office/drawing/2014/main" id="{6E1525BF-0AD5-CC4C-BF36-C52C2157FCFB}"/>
              </a:ext>
            </a:extLst>
          </p:cNvPr>
          <p:cNvSpPr/>
          <p:nvPr/>
        </p:nvSpPr>
        <p:spPr>
          <a:xfrm>
            <a:off x="683568" y="1582340"/>
            <a:ext cx="7874894" cy="1200329"/>
          </a:xfrm>
          <a:prstGeom prst="rect">
            <a:avLst/>
          </a:prstGeom>
        </p:spPr>
        <p:txBody>
          <a:bodyPr wrap="square">
            <a:spAutoFit/>
          </a:bodyPr>
          <a:lstStyle/>
          <a:p>
            <a:pPr marL="285750" indent="-285750">
              <a:buFont typeface="Arial" panose="020B0604020202020204" pitchFamily="34" charset="0"/>
              <a:buChar char="•"/>
            </a:pPr>
            <a:r>
              <a:rPr lang="en-US" dirty="0"/>
              <a:t>Then, we can add that URL as a variable and call the function using our previously defined variables:</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endParaRPr lang="en-US" dirty="0">
              <a:latin typeface="+mn-lt"/>
            </a:endParaRPr>
          </a:p>
        </p:txBody>
      </p:sp>
      <p:pic>
        <p:nvPicPr>
          <p:cNvPr id="6" name="Picture 5" descr="Logo, company name&#10;&#10;Description automatically generated">
            <a:extLst>
              <a:ext uri="{FF2B5EF4-FFF2-40B4-BE49-F238E27FC236}">
                <a16:creationId xmlns:a16="http://schemas.microsoft.com/office/drawing/2014/main" id="{64084EB5-6F1B-0046-8670-47AF88A759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7950" y="2636912"/>
            <a:ext cx="6388100" cy="1143000"/>
          </a:xfrm>
          <a:prstGeom prst="rect">
            <a:avLst/>
          </a:prstGeom>
        </p:spPr>
      </p:pic>
      <p:sp>
        <p:nvSpPr>
          <p:cNvPr id="7" name="Rectangle 6">
            <a:extLst>
              <a:ext uri="{FF2B5EF4-FFF2-40B4-BE49-F238E27FC236}">
                <a16:creationId xmlns:a16="http://schemas.microsoft.com/office/drawing/2014/main" id="{AB27441D-CDF3-A846-8A6C-7799FB96797C}"/>
              </a:ext>
            </a:extLst>
          </p:cNvPr>
          <p:cNvSpPr/>
          <p:nvPr/>
        </p:nvSpPr>
        <p:spPr>
          <a:xfrm>
            <a:off x="879266" y="4005064"/>
            <a:ext cx="7128792" cy="1754326"/>
          </a:xfrm>
          <a:prstGeom prst="rect">
            <a:avLst/>
          </a:prstGeom>
        </p:spPr>
        <p:txBody>
          <a:bodyPr wrap="square">
            <a:spAutoFit/>
          </a:bodyPr>
          <a:lstStyle/>
          <a:p>
            <a:pPr marL="285750" indent="-285750">
              <a:buFont typeface="Arial" panose="020B0604020202020204" pitchFamily="34" charset="0"/>
              <a:buChar char="•"/>
            </a:pPr>
            <a:r>
              <a:rPr lang="en-US" dirty="0">
                <a:latin typeface="+mn-lt"/>
              </a:rPr>
              <a:t>When you run the script, you should see the data printed as a long JSON object.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A JSON object looks like a Python dictionary, but if you were to rerun the script with print(type(data)), you would find out that the content is a string.</a:t>
            </a:r>
          </a:p>
        </p:txBody>
      </p:sp>
    </p:spTree>
    <p:extLst>
      <p:ext uri="{BB962C8B-B14F-4D97-AF65-F5344CB8AC3E}">
        <p14:creationId xmlns:p14="http://schemas.microsoft.com/office/powerpoint/2010/main" val="4040957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Background</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3</a:t>
            </a:fld>
            <a:endParaRPr lang="en-GB" altLang="en-US"/>
          </a:p>
        </p:txBody>
      </p:sp>
      <p:sp>
        <p:nvSpPr>
          <p:cNvPr id="7" name="Rectangle 6">
            <a:extLst>
              <a:ext uri="{FF2B5EF4-FFF2-40B4-BE49-F238E27FC236}">
                <a16:creationId xmlns:a16="http://schemas.microsoft.com/office/drawing/2014/main" id="{F4E05F83-B212-D04E-B594-06D2C86A0A55}"/>
              </a:ext>
            </a:extLst>
          </p:cNvPr>
          <p:cNvSpPr/>
          <p:nvPr/>
        </p:nvSpPr>
        <p:spPr>
          <a:xfrm>
            <a:off x="755576" y="1453344"/>
            <a:ext cx="7416824" cy="2554545"/>
          </a:xfrm>
          <a:prstGeom prst="rect">
            <a:avLst/>
          </a:prstGeom>
        </p:spPr>
        <p:txBody>
          <a:bodyPr wrap="square">
            <a:spAutoFit/>
          </a:bodyPr>
          <a:lstStyle/>
          <a:p>
            <a:pPr marL="342900" indent="-342900">
              <a:buFont typeface="Arial" panose="020B0604020202020204" pitchFamily="34" charset="0"/>
              <a:buChar char="•"/>
            </a:pPr>
            <a:r>
              <a:rPr lang="en-US" sz="2000" dirty="0">
                <a:solidFill>
                  <a:srgbClr val="000000"/>
                </a:solidFill>
                <a:ea typeface="Arial" panose="020B0604020202020204" pitchFamily="34" charset="0"/>
              </a:rPr>
              <a:t>Researchers and practitioners have </a:t>
            </a:r>
            <a:r>
              <a:rPr lang="en-US" sz="2000" dirty="0">
                <a:ea typeface="Times New Roman" panose="02020603050405020304" pitchFamily="18" charset="0"/>
              </a:rPr>
              <a:t>acquired</a:t>
            </a:r>
            <a:r>
              <a:rPr lang="en-US" sz="2000" dirty="0">
                <a:solidFill>
                  <a:srgbClr val="000000"/>
                </a:solidFill>
                <a:ea typeface="Arial" panose="020B0604020202020204" pitchFamily="34" charset="0"/>
              </a:rPr>
              <a:t> social media data from different platforms such as Facebook and Twitter for</a:t>
            </a:r>
            <a:r>
              <a:rPr lang="en-US" sz="2000" dirty="0">
                <a:ea typeface="Times New Roman" panose="02020603050405020304" pitchFamily="18" charset="0"/>
              </a:rPr>
              <a:t> various tasks such as personality prediction, values prediction, cognitive style prediction. </a:t>
            </a:r>
          </a:p>
          <a:p>
            <a:pPr marL="342900" indent="-342900">
              <a:buFont typeface="Arial" panose="020B0604020202020204" pitchFamily="34" charset="0"/>
              <a:buChar char="•"/>
            </a:pPr>
            <a:endParaRPr lang="en-US" sz="2000" dirty="0">
              <a:ea typeface="Times New Roman" panose="02020603050405020304" pitchFamily="18" charset="0"/>
            </a:endParaRPr>
          </a:p>
          <a:p>
            <a:pPr marL="342900" indent="-342900">
              <a:buFont typeface="Arial" panose="020B0604020202020204" pitchFamily="34" charset="0"/>
              <a:buChar char="•"/>
            </a:pPr>
            <a:r>
              <a:rPr lang="en-US" sz="2000" dirty="0">
                <a:ea typeface="Times New Roman" panose="02020603050405020304" pitchFamily="18" charset="0"/>
              </a:rPr>
              <a:t>Online discussion forum data such as Reddit has been used for identifying and interpreting categories of words which are indicative of basic human values</a:t>
            </a:r>
            <a:r>
              <a:rPr lang="en-US" sz="2000" dirty="0">
                <a:solidFill>
                  <a:srgbClr val="000000"/>
                </a:solidFill>
                <a:ea typeface="Arial" panose="020B0604020202020204" pitchFamily="34" charset="0"/>
              </a:rPr>
              <a:t>.</a:t>
            </a:r>
            <a:r>
              <a:rPr lang="en-US" sz="2000" dirty="0"/>
              <a:t> </a:t>
            </a:r>
          </a:p>
        </p:txBody>
      </p:sp>
    </p:spTree>
    <p:extLst>
      <p:ext uri="{BB962C8B-B14F-4D97-AF65-F5344CB8AC3E}">
        <p14:creationId xmlns:p14="http://schemas.microsoft.com/office/powerpoint/2010/main" val="23981195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 Simple Data Pull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30</a:t>
            </a:fld>
            <a:endParaRPr lang="en-GB" altLang="en-US"/>
          </a:p>
        </p:txBody>
      </p:sp>
      <p:sp>
        <p:nvSpPr>
          <p:cNvPr id="5" name="Rectangle 4">
            <a:extLst>
              <a:ext uri="{FF2B5EF4-FFF2-40B4-BE49-F238E27FC236}">
                <a16:creationId xmlns:a16="http://schemas.microsoft.com/office/drawing/2014/main" id="{EE6B94C2-B591-1041-9600-8A4F050B73A9}"/>
              </a:ext>
            </a:extLst>
          </p:cNvPr>
          <p:cNvSpPr/>
          <p:nvPr/>
        </p:nvSpPr>
        <p:spPr>
          <a:xfrm>
            <a:off x="899592" y="1716121"/>
            <a:ext cx="7658870" cy="1754326"/>
          </a:xfrm>
          <a:prstGeom prst="rect">
            <a:avLst/>
          </a:prstGeom>
        </p:spPr>
        <p:txBody>
          <a:bodyPr wrap="square">
            <a:spAutoFit/>
          </a:bodyPr>
          <a:lstStyle/>
          <a:p>
            <a:pPr marL="285750" indent="-285750">
              <a:buFont typeface="Arial" panose="020B0604020202020204" pitchFamily="34" charset="0"/>
              <a:buChar char="•"/>
            </a:pPr>
            <a:r>
              <a:rPr lang="en-US" dirty="0">
                <a:latin typeface="+mn-lt"/>
              </a:rPr>
              <a:t>At this point we could do one of the two things: </a:t>
            </a:r>
          </a:p>
          <a:p>
            <a:pPr marL="742950" lvl="1" indent="-285750">
              <a:buFont typeface="Arial" panose="020B0604020202020204" pitchFamily="34" charset="0"/>
              <a:buChar char="•"/>
            </a:pPr>
            <a:r>
              <a:rPr lang="en-US" dirty="0">
                <a:solidFill>
                  <a:schemeClr val="bg2"/>
                </a:solidFill>
                <a:latin typeface="+mn-lt"/>
              </a:rPr>
              <a:t>we could convert the data into a dictionary and start parsing it</a:t>
            </a:r>
          </a:p>
          <a:p>
            <a:pPr marL="742950" lvl="1" indent="-285750">
              <a:buFont typeface="Arial" panose="020B0604020202020204" pitchFamily="34" charset="0"/>
              <a:buChar char="•"/>
            </a:pPr>
            <a:r>
              <a:rPr lang="en-US" dirty="0">
                <a:solidFill>
                  <a:schemeClr val="bg2"/>
                </a:solidFill>
                <a:latin typeface="+mn-lt"/>
              </a:rPr>
              <a:t>we could save the string to a file to parse later.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To continue parsing the data in the script, add import json at the top of the script. Then, at the bottom, load the string using json and output it:</a:t>
            </a:r>
          </a:p>
        </p:txBody>
      </p:sp>
      <p:sp>
        <p:nvSpPr>
          <p:cNvPr id="8" name="Rectangle 7">
            <a:extLst>
              <a:ext uri="{FF2B5EF4-FFF2-40B4-BE49-F238E27FC236}">
                <a16:creationId xmlns:a16="http://schemas.microsoft.com/office/drawing/2014/main" id="{72DCCDAB-3AB7-464F-BE6A-F3843A3B78BB}"/>
              </a:ext>
            </a:extLst>
          </p:cNvPr>
          <p:cNvSpPr/>
          <p:nvPr/>
        </p:nvSpPr>
        <p:spPr>
          <a:xfrm>
            <a:off x="1331640" y="4078813"/>
            <a:ext cx="6264696" cy="646331"/>
          </a:xfrm>
          <a:prstGeom prst="rect">
            <a:avLst/>
          </a:prstGeom>
        </p:spPr>
        <p:txBody>
          <a:bodyPr wrap="square">
            <a:spAutoFit/>
          </a:bodyPr>
          <a:lstStyle/>
          <a:p>
            <a:r>
              <a:rPr lang="en-US" dirty="0">
                <a:latin typeface="Courier New" panose="02070309020205020404" pitchFamily="49" charset="0"/>
              </a:rPr>
              <a:t>data = </a:t>
            </a:r>
            <a:r>
              <a:rPr lang="en-US" dirty="0" err="1">
                <a:latin typeface="Courier New" panose="02070309020205020404" pitchFamily="49" charset="0"/>
              </a:rPr>
              <a:t>json.loads</a:t>
            </a:r>
            <a:r>
              <a:rPr lang="en-US" dirty="0">
                <a:latin typeface="Courier New" panose="02070309020205020404" pitchFamily="49" charset="0"/>
              </a:rPr>
              <a:t>(data)</a:t>
            </a:r>
          </a:p>
          <a:p>
            <a:r>
              <a:rPr lang="en-US" dirty="0">
                <a:latin typeface="Courier New" panose="02070309020205020404" pitchFamily="49" charset="0"/>
              </a:rPr>
              <a:t>print(type(data))</a:t>
            </a:r>
            <a:endParaRPr lang="en-US" dirty="0"/>
          </a:p>
        </p:txBody>
      </p:sp>
    </p:spTree>
    <p:extLst>
      <p:ext uri="{BB962C8B-B14F-4D97-AF65-F5344CB8AC3E}">
        <p14:creationId xmlns:p14="http://schemas.microsoft.com/office/powerpoint/2010/main" val="2539752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 Simple Data Pull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31</a:t>
            </a:fld>
            <a:endParaRPr lang="en-GB" altLang="en-US"/>
          </a:p>
        </p:txBody>
      </p:sp>
      <p:sp>
        <p:nvSpPr>
          <p:cNvPr id="9" name="Rectangle 8">
            <a:extLst>
              <a:ext uri="{FF2B5EF4-FFF2-40B4-BE49-F238E27FC236}">
                <a16:creationId xmlns:a16="http://schemas.microsoft.com/office/drawing/2014/main" id="{FBE55EDF-1BB9-734E-9634-0B880D9EA43A}"/>
              </a:ext>
            </a:extLst>
          </p:cNvPr>
          <p:cNvSpPr/>
          <p:nvPr/>
        </p:nvSpPr>
        <p:spPr>
          <a:xfrm>
            <a:off x="879266" y="1928737"/>
            <a:ext cx="7128792" cy="2246769"/>
          </a:xfrm>
          <a:prstGeom prst="rect">
            <a:avLst/>
          </a:prstGeom>
        </p:spPr>
        <p:txBody>
          <a:bodyPr wrap="square">
            <a:spAutoFit/>
          </a:bodyPr>
          <a:lstStyle/>
          <a:p>
            <a:pPr marL="285750" indent="-285750">
              <a:buFont typeface="Arial" panose="020B0604020202020204" pitchFamily="34" charset="0"/>
              <a:buChar char="•"/>
            </a:pPr>
            <a:r>
              <a:rPr lang="en-US" sz="2000" dirty="0">
                <a:latin typeface="+mn-lt"/>
              </a:rPr>
              <a:t>The data variable will now return a Python dictionary. </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If you want to write the data to a file and parse it later, add the following code instead:</a:t>
            </a:r>
          </a:p>
          <a:p>
            <a:pPr lvl="1"/>
            <a:endParaRPr lang="en-US" sz="2000" dirty="0">
              <a:latin typeface="+mn-lt"/>
            </a:endParaRPr>
          </a:p>
          <a:p>
            <a:pPr lvl="1"/>
            <a:r>
              <a:rPr lang="en-US" sz="2000" dirty="0">
                <a:solidFill>
                  <a:schemeClr val="bg2"/>
                </a:solidFill>
                <a:latin typeface="+mn-lt"/>
              </a:rPr>
              <a:t>with open('</a:t>
            </a:r>
            <a:r>
              <a:rPr lang="en-US" sz="2000" dirty="0" err="1">
                <a:solidFill>
                  <a:schemeClr val="bg2"/>
                </a:solidFill>
                <a:latin typeface="+mn-lt"/>
              </a:rPr>
              <a:t>tweet_data.json</a:t>
            </a:r>
            <a:r>
              <a:rPr lang="en-US" sz="2000" dirty="0">
                <a:solidFill>
                  <a:schemeClr val="bg2"/>
                </a:solidFill>
                <a:latin typeface="+mn-lt"/>
              </a:rPr>
              <a:t>', '</a:t>
            </a:r>
            <a:r>
              <a:rPr lang="en-US" sz="2000" dirty="0" err="1">
                <a:solidFill>
                  <a:schemeClr val="bg2"/>
                </a:solidFill>
                <a:latin typeface="+mn-lt"/>
              </a:rPr>
              <a:t>wb</a:t>
            </a:r>
            <a:r>
              <a:rPr lang="en-US" sz="2000" dirty="0">
                <a:solidFill>
                  <a:schemeClr val="bg2"/>
                </a:solidFill>
                <a:latin typeface="+mn-lt"/>
              </a:rPr>
              <a:t>') as </a:t>
            </a:r>
            <a:r>
              <a:rPr lang="en-US" sz="2000" dirty="0" err="1">
                <a:solidFill>
                  <a:schemeClr val="bg2"/>
                </a:solidFill>
                <a:latin typeface="+mn-lt"/>
              </a:rPr>
              <a:t>data_file</a:t>
            </a:r>
            <a:r>
              <a:rPr lang="en-US" sz="2000" dirty="0">
                <a:solidFill>
                  <a:schemeClr val="bg2"/>
                </a:solidFill>
                <a:latin typeface="+mn-lt"/>
              </a:rPr>
              <a:t>: </a:t>
            </a:r>
            <a:r>
              <a:rPr lang="en-US" sz="2000" dirty="0" err="1">
                <a:solidFill>
                  <a:schemeClr val="bg2"/>
                </a:solidFill>
                <a:latin typeface="+mn-lt"/>
              </a:rPr>
              <a:t>data_file.write</a:t>
            </a:r>
            <a:r>
              <a:rPr lang="en-US" sz="2000" dirty="0">
                <a:solidFill>
                  <a:schemeClr val="bg2"/>
                </a:solidFill>
                <a:latin typeface="+mn-lt"/>
              </a:rPr>
              <a:t>(data)</a:t>
            </a:r>
          </a:p>
        </p:txBody>
      </p:sp>
    </p:spTree>
    <p:extLst>
      <p:ext uri="{BB962C8B-B14F-4D97-AF65-F5344CB8AC3E}">
        <p14:creationId xmlns:p14="http://schemas.microsoft.com/office/powerpoint/2010/main" val="24486372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 Simple Data Pull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32</a:t>
            </a:fld>
            <a:endParaRPr lang="en-GB" altLang="en-US"/>
          </a:p>
        </p:txBody>
      </p:sp>
      <p:pic>
        <p:nvPicPr>
          <p:cNvPr id="6" name="Picture 5" descr="Graphical user interface, text&#10;&#10;Description automatically generated">
            <a:extLst>
              <a:ext uri="{FF2B5EF4-FFF2-40B4-BE49-F238E27FC236}">
                <a16:creationId xmlns:a16="http://schemas.microsoft.com/office/drawing/2014/main" id="{EB3E2140-264C-3D44-ABD4-C19776AC76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2889" y="1651360"/>
            <a:ext cx="6061546" cy="4588647"/>
          </a:xfrm>
          <a:prstGeom prst="rect">
            <a:avLst/>
          </a:prstGeom>
        </p:spPr>
      </p:pic>
    </p:spTree>
    <p:extLst>
      <p:ext uri="{BB962C8B-B14F-4D97-AF65-F5344CB8AC3E}">
        <p14:creationId xmlns:p14="http://schemas.microsoft.com/office/powerpoint/2010/main" val="12098502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58185" y="2397332"/>
            <a:ext cx="8229600" cy="1143000"/>
          </a:xfrm>
        </p:spPr>
        <p:txBody>
          <a:bodyPr/>
          <a:lstStyle/>
          <a:p>
            <a:r>
              <a:rPr lang="en-US" b="1" dirty="0">
                <a:solidFill>
                  <a:schemeClr val="accent2"/>
                </a:solidFill>
              </a:rPr>
              <a:t>Advanced Data Collection from Twitter’s REST API</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pPr marL="0" indent="0">
              <a:buNone/>
            </a:pPr>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33</a:t>
            </a:fld>
            <a:endParaRPr lang="en-GB" altLang="en-US"/>
          </a:p>
        </p:txBody>
      </p:sp>
    </p:spTree>
    <p:extLst>
      <p:ext uri="{BB962C8B-B14F-4D97-AF65-F5344CB8AC3E}">
        <p14:creationId xmlns:p14="http://schemas.microsoft.com/office/powerpoint/2010/main" val="34468260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Advanced Data Collection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34</a:t>
            </a:fld>
            <a:endParaRPr lang="en-GB" altLang="en-US"/>
          </a:p>
        </p:txBody>
      </p:sp>
      <p:sp>
        <p:nvSpPr>
          <p:cNvPr id="3" name="Rectangle 2">
            <a:extLst>
              <a:ext uri="{FF2B5EF4-FFF2-40B4-BE49-F238E27FC236}">
                <a16:creationId xmlns:a16="http://schemas.microsoft.com/office/drawing/2014/main" id="{E19937E1-3D6B-A246-97DC-BADA9D8F4BAD}"/>
              </a:ext>
            </a:extLst>
          </p:cNvPr>
          <p:cNvSpPr/>
          <p:nvPr/>
        </p:nvSpPr>
        <p:spPr>
          <a:xfrm>
            <a:off x="899592" y="1700808"/>
            <a:ext cx="7658870" cy="4524315"/>
          </a:xfrm>
          <a:prstGeom prst="rect">
            <a:avLst/>
          </a:prstGeom>
        </p:spPr>
        <p:txBody>
          <a:bodyPr wrap="square">
            <a:spAutoFit/>
          </a:bodyPr>
          <a:lstStyle/>
          <a:p>
            <a:pPr marL="285750" indent="-285750">
              <a:buFont typeface="Arial" panose="020B0604020202020204" pitchFamily="34" charset="0"/>
              <a:buChar char="•"/>
            </a:pPr>
            <a:r>
              <a:rPr lang="en-US" dirty="0" err="1"/>
              <a:t>Tweepy</a:t>
            </a:r>
            <a:r>
              <a:rPr lang="en-US" dirty="0"/>
              <a:t> is a python library (</a:t>
            </a:r>
            <a:r>
              <a:rPr lang="en-US" u="sng" dirty="0">
                <a:hlinkClick r:id="rId3"/>
              </a:rPr>
              <a:t>https://www.tweepy.org/</a:t>
            </a:r>
            <a:r>
              <a:rPr lang="en-US" dirty="0"/>
              <a:t>) for accessing the Twitter API.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API development is fast moving and latest versions of APIs are being developed and released.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err="1">
                <a:latin typeface="+mn-lt"/>
              </a:rPr>
              <a:t>Tweepy</a:t>
            </a:r>
            <a:r>
              <a:rPr lang="en-US" dirty="0">
                <a:latin typeface="+mn-lt"/>
              </a:rPr>
              <a:t> can help us manage a series of requests as well as OAuth using Twitter. </a:t>
            </a:r>
          </a:p>
          <a:p>
            <a:pPr marL="285750" indent="-285750">
              <a:buFont typeface="Arial" panose="020B0604020202020204" pitchFamily="34" charset="0"/>
              <a:buChar char="•"/>
            </a:pPr>
            <a:endParaRPr lang="en-US" dirty="0">
              <a:latin typeface="+mn-lt"/>
            </a:endParaRPr>
          </a:p>
          <a:p>
            <a:r>
              <a:rPr lang="en-US" dirty="0">
                <a:latin typeface="+mn-lt"/>
              </a:rPr>
              <a:t>Start by installing </a:t>
            </a:r>
            <a:r>
              <a:rPr lang="en-US" dirty="0" err="1">
                <a:latin typeface="+mn-lt"/>
              </a:rPr>
              <a:t>tweepy</a:t>
            </a:r>
            <a:endParaRPr lang="en-US" dirty="0">
              <a:latin typeface="+mn-lt"/>
            </a:endParaRPr>
          </a:p>
          <a:p>
            <a:endParaRPr lang="en-US" dirty="0">
              <a:latin typeface="+mn-lt"/>
            </a:endParaRPr>
          </a:p>
          <a:p>
            <a:endParaRPr lang="en-US" dirty="0"/>
          </a:p>
          <a:p>
            <a:endParaRPr lang="en-US" dirty="0"/>
          </a:p>
          <a:p>
            <a:r>
              <a:rPr lang="en-US" dirty="0"/>
              <a:t>  pip install </a:t>
            </a:r>
            <a:r>
              <a:rPr lang="en-US" dirty="0" err="1"/>
              <a:t>tweepy</a:t>
            </a:r>
            <a:endParaRPr lang="en-US" dirty="0"/>
          </a:p>
          <a:p>
            <a:endParaRPr lang="en-US" dirty="0">
              <a:latin typeface="+mn-lt"/>
            </a:endParaRPr>
          </a:p>
          <a:p>
            <a:endParaRPr lang="en-US" dirty="0">
              <a:latin typeface="+mn-lt"/>
            </a:endParaRPr>
          </a:p>
        </p:txBody>
      </p:sp>
      <p:pic>
        <p:nvPicPr>
          <p:cNvPr id="7" name="Picture 6" descr="A picture containing logo&#10;&#10;Description automatically generated">
            <a:extLst>
              <a:ext uri="{FF2B5EF4-FFF2-40B4-BE49-F238E27FC236}">
                <a16:creationId xmlns:a16="http://schemas.microsoft.com/office/drawing/2014/main" id="{DAB34A18-EA20-BD45-B038-C700E9F00D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7788" y="4170908"/>
            <a:ext cx="6286500" cy="1130300"/>
          </a:xfrm>
          <a:prstGeom prst="rect">
            <a:avLst/>
          </a:prstGeom>
        </p:spPr>
      </p:pic>
      <p:pic>
        <p:nvPicPr>
          <p:cNvPr id="9" name="Picture 8">
            <a:extLst>
              <a:ext uri="{FF2B5EF4-FFF2-40B4-BE49-F238E27FC236}">
                <a16:creationId xmlns:a16="http://schemas.microsoft.com/office/drawing/2014/main" id="{15E14C95-D8E6-2745-98CA-1E97EF972A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600" y="5661248"/>
            <a:ext cx="6223000" cy="749300"/>
          </a:xfrm>
          <a:prstGeom prst="rect">
            <a:avLst/>
          </a:prstGeom>
        </p:spPr>
      </p:pic>
    </p:spTree>
    <p:extLst>
      <p:ext uri="{BB962C8B-B14F-4D97-AF65-F5344CB8AC3E}">
        <p14:creationId xmlns:p14="http://schemas.microsoft.com/office/powerpoint/2010/main" val="9793312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Advanced Data Collection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35</a:t>
            </a:fld>
            <a:endParaRPr lang="en-GB" altLang="en-US"/>
          </a:p>
        </p:txBody>
      </p:sp>
      <p:pic>
        <p:nvPicPr>
          <p:cNvPr id="6" name="Picture 5" descr="A picture containing company name&#10;&#10;Description automatically generated">
            <a:extLst>
              <a:ext uri="{FF2B5EF4-FFF2-40B4-BE49-F238E27FC236}">
                <a16:creationId xmlns:a16="http://schemas.microsoft.com/office/drawing/2014/main" id="{35C3CCBA-7852-E342-8596-55EFD9D409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544" y="1628800"/>
            <a:ext cx="4927600" cy="673100"/>
          </a:xfrm>
          <a:prstGeom prst="rect">
            <a:avLst/>
          </a:prstGeom>
        </p:spPr>
      </p:pic>
      <p:sp>
        <p:nvSpPr>
          <p:cNvPr id="8" name="Rectangle 7">
            <a:extLst>
              <a:ext uri="{FF2B5EF4-FFF2-40B4-BE49-F238E27FC236}">
                <a16:creationId xmlns:a16="http://schemas.microsoft.com/office/drawing/2014/main" id="{03BCB950-EEE0-D745-B20C-D94A805723EE}"/>
              </a:ext>
            </a:extLst>
          </p:cNvPr>
          <p:cNvSpPr/>
          <p:nvPr/>
        </p:nvSpPr>
        <p:spPr>
          <a:xfrm>
            <a:off x="1118344" y="2348880"/>
            <a:ext cx="6622008" cy="1200329"/>
          </a:xfrm>
          <a:prstGeom prst="rect">
            <a:avLst/>
          </a:prstGeom>
        </p:spPr>
        <p:txBody>
          <a:bodyPr wrap="square">
            <a:spAutoFit/>
          </a:bodyPr>
          <a:lstStyle/>
          <a:p>
            <a:r>
              <a:rPr lang="en-US" dirty="0">
                <a:latin typeface="+mn-lt"/>
              </a:rPr>
              <a:t>Next, pass the authorization object you just created to </a:t>
            </a:r>
            <a:r>
              <a:rPr lang="en-US" dirty="0" err="1">
                <a:latin typeface="+mn-lt"/>
              </a:rPr>
              <a:t>tweepy.API</a:t>
            </a:r>
            <a:r>
              <a:rPr lang="en-US" dirty="0">
                <a:latin typeface="+mn-lt"/>
              </a:rPr>
              <a:t>:</a:t>
            </a:r>
          </a:p>
          <a:p>
            <a:endParaRPr lang="en-US" dirty="0">
              <a:latin typeface="Times New Roman" panose="02020603050405020304" pitchFamily="18" charset="0"/>
            </a:endParaRPr>
          </a:p>
          <a:p>
            <a:r>
              <a:rPr lang="en-US" dirty="0" err="1">
                <a:latin typeface="Courier New" panose="02070309020205020404" pitchFamily="49" charset="0"/>
              </a:rPr>
              <a:t>api</a:t>
            </a:r>
            <a:r>
              <a:rPr lang="en-US" dirty="0">
                <a:latin typeface="Courier New" panose="02070309020205020404" pitchFamily="49" charset="0"/>
              </a:rPr>
              <a:t> = </a:t>
            </a:r>
            <a:r>
              <a:rPr lang="en-US" dirty="0" err="1">
                <a:latin typeface="Courier New" panose="02070309020205020404" pitchFamily="49" charset="0"/>
              </a:rPr>
              <a:t>tweepy.API</a:t>
            </a:r>
            <a:r>
              <a:rPr lang="en-US" dirty="0">
                <a:latin typeface="Courier New" panose="02070309020205020404" pitchFamily="49" charset="0"/>
              </a:rPr>
              <a:t>(auth)</a:t>
            </a:r>
            <a:endParaRPr lang="en-US" dirty="0"/>
          </a:p>
        </p:txBody>
      </p:sp>
      <p:sp>
        <p:nvSpPr>
          <p:cNvPr id="9" name="Rectangle 8">
            <a:extLst>
              <a:ext uri="{FF2B5EF4-FFF2-40B4-BE49-F238E27FC236}">
                <a16:creationId xmlns:a16="http://schemas.microsoft.com/office/drawing/2014/main" id="{F2C05779-6591-8246-A332-0A95E3AD03CF}"/>
              </a:ext>
            </a:extLst>
          </p:cNvPr>
          <p:cNvSpPr/>
          <p:nvPr/>
        </p:nvSpPr>
        <p:spPr>
          <a:xfrm>
            <a:off x="1108000" y="3861048"/>
            <a:ext cx="7568456" cy="2308324"/>
          </a:xfrm>
          <a:prstGeom prst="rect">
            <a:avLst/>
          </a:prstGeom>
        </p:spPr>
        <p:txBody>
          <a:bodyPr wrap="square">
            <a:spAutoFit/>
          </a:bodyPr>
          <a:lstStyle/>
          <a:p>
            <a:pPr marL="285750" indent="-285750">
              <a:buFont typeface="Arial" panose="020B0604020202020204" pitchFamily="34" charset="0"/>
              <a:buChar char="•"/>
            </a:pPr>
            <a:r>
              <a:rPr lang="en-US" dirty="0">
                <a:latin typeface="+mn-lt"/>
              </a:rPr>
              <a:t>The </a:t>
            </a:r>
            <a:r>
              <a:rPr lang="en-US" dirty="0" err="1">
                <a:latin typeface="+mn-lt"/>
              </a:rPr>
              <a:t>tweepy.API</a:t>
            </a:r>
            <a:r>
              <a:rPr lang="en-US" dirty="0">
                <a:latin typeface="+mn-lt"/>
              </a:rPr>
              <a:t> object can take a variety of arguments to give you customized control over how </a:t>
            </a:r>
            <a:r>
              <a:rPr lang="en-US" dirty="0" err="1">
                <a:latin typeface="+mn-lt"/>
              </a:rPr>
              <a:t>tweepy</a:t>
            </a:r>
            <a:r>
              <a:rPr lang="en-US" dirty="0">
                <a:latin typeface="+mn-lt"/>
              </a:rPr>
              <a:t> behaves when requesting data.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You can directly add retries and delays between requests using parameters like </a:t>
            </a:r>
            <a:r>
              <a:rPr lang="en-US" dirty="0" err="1">
                <a:latin typeface="+mn-lt"/>
              </a:rPr>
              <a:t>retry_count</a:t>
            </a:r>
            <a:r>
              <a:rPr lang="en-US" dirty="0">
                <a:latin typeface="+mn-lt"/>
              </a:rPr>
              <a:t>=3, </a:t>
            </a:r>
            <a:r>
              <a:rPr lang="en-US" dirty="0" err="1">
                <a:latin typeface="+mn-lt"/>
              </a:rPr>
              <a:t>retry_delay</a:t>
            </a:r>
            <a:r>
              <a:rPr lang="en-US" dirty="0">
                <a:latin typeface="+mn-lt"/>
              </a:rPr>
              <a:t>=5.</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Another useful option is </a:t>
            </a:r>
            <a:r>
              <a:rPr lang="en-US" dirty="0" err="1">
                <a:latin typeface="+mn-lt"/>
              </a:rPr>
              <a:t>wait_on_rate_limit</a:t>
            </a:r>
            <a:r>
              <a:rPr lang="en-US" dirty="0">
                <a:latin typeface="+mn-lt"/>
              </a:rPr>
              <a:t>, which will wait until the rate limit has been lifted to make the next request. </a:t>
            </a:r>
          </a:p>
        </p:txBody>
      </p:sp>
    </p:spTree>
    <p:extLst>
      <p:ext uri="{BB962C8B-B14F-4D97-AF65-F5344CB8AC3E}">
        <p14:creationId xmlns:p14="http://schemas.microsoft.com/office/powerpoint/2010/main" val="11119439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Advanced Data Collection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36</a:t>
            </a:fld>
            <a:endParaRPr lang="en-GB" altLang="en-US"/>
          </a:p>
        </p:txBody>
      </p:sp>
      <p:sp>
        <p:nvSpPr>
          <p:cNvPr id="3" name="Rectangle 2">
            <a:extLst>
              <a:ext uri="{FF2B5EF4-FFF2-40B4-BE49-F238E27FC236}">
                <a16:creationId xmlns:a16="http://schemas.microsoft.com/office/drawing/2014/main" id="{5A59363B-DAAC-9743-A0EB-6EF527E41D71}"/>
              </a:ext>
            </a:extLst>
          </p:cNvPr>
          <p:cNvSpPr/>
          <p:nvPr/>
        </p:nvSpPr>
        <p:spPr>
          <a:xfrm>
            <a:off x="827584" y="1700808"/>
            <a:ext cx="7128792" cy="1477328"/>
          </a:xfrm>
          <a:prstGeom prst="rect">
            <a:avLst/>
          </a:prstGeom>
        </p:spPr>
        <p:txBody>
          <a:bodyPr wrap="square">
            <a:spAutoFit/>
          </a:bodyPr>
          <a:lstStyle/>
          <a:p>
            <a:r>
              <a:rPr lang="en-US" dirty="0">
                <a:latin typeface="+mn-lt"/>
              </a:rPr>
              <a:t>We want to create a connection to the Twitter API using </a:t>
            </a:r>
            <a:r>
              <a:rPr lang="en-US" dirty="0" err="1">
                <a:latin typeface="Courier New" panose="02070309020205020404" pitchFamily="49" charset="0"/>
              </a:rPr>
              <a:t>tweepy.Cursor</a:t>
            </a:r>
            <a:r>
              <a:rPr lang="en-US" dirty="0">
                <a:latin typeface="Times New Roman" panose="02020603050405020304" pitchFamily="18" charset="0"/>
              </a:rPr>
              <a:t>. </a:t>
            </a:r>
          </a:p>
          <a:p>
            <a:endParaRPr lang="en-US" dirty="0">
              <a:latin typeface="Times New Roman" panose="02020603050405020304" pitchFamily="18" charset="0"/>
            </a:endParaRPr>
          </a:p>
          <a:p>
            <a:r>
              <a:rPr lang="en-US" dirty="0">
                <a:latin typeface="+mn-lt"/>
              </a:rPr>
              <a:t>We can then pass the cursor the API method to use, which is </a:t>
            </a:r>
            <a:r>
              <a:rPr lang="en-US" dirty="0" err="1">
                <a:latin typeface="+mn-lt"/>
              </a:rPr>
              <a:t>api.search</a:t>
            </a:r>
            <a:r>
              <a:rPr lang="en-US" dirty="0">
                <a:latin typeface="+mn-lt"/>
              </a:rPr>
              <a:t>, and the parameters associated with that method:</a:t>
            </a:r>
          </a:p>
        </p:txBody>
      </p:sp>
      <p:pic>
        <p:nvPicPr>
          <p:cNvPr id="7" name="Picture 6" descr="Logo&#10;&#10;Description automatically generated">
            <a:extLst>
              <a:ext uri="{FF2B5EF4-FFF2-40B4-BE49-F238E27FC236}">
                <a16:creationId xmlns:a16="http://schemas.microsoft.com/office/drawing/2014/main" id="{FCDDC6CE-01E5-8246-B302-EF7AF4CD4D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92" y="3501008"/>
            <a:ext cx="5232400" cy="749300"/>
          </a:xfrm>
          <a:prstGeom prst="rect">
            <a:avLst/>
          </a:prstGeom>
        </p:spPr>
      </p:pic>
      <p:sp>
        <p:nvSpPr>
          <p:cNvPr id="10" name="Rectangle 9">
            <a:extLst>
              <a:ext uri="{FF2B5EF4-FFF2-40B4-BE49-F238E27FC236}">
                <a16:creationId xmlns:a16="http://schemas.microsoft.com/office/drawing/2014/main" id="{DF8DF33A-1E34-4B4E-A271-861F35A6A732}"/>
              </a:ext>
            </a:extLst>
          </p:cNvPr>
          <p:cNvSpPr/>
          <p:nvPr/>
        </p:nvSpPr>
        <p:spPr>
          <a:xfrm>
            <a:off x="803198" y="4541515"/>
            <a:ext cx="7126411" cy="1477328"/>
          </a:xfrm>
          <a:prstGeom prst="rect">
            <a:avLst/>
          </a:prstGeom>
        </p:spPr>
        <p:txBody>
          <a:bodyPr wrap="square">
            <a:spAutoFit/>
          </a:bodyPr>
          <a:lstStyle/>
          <a:p>
            <a:r>
              <a:rPr lang="en-US" dirty="0">
                <a:latin typeface="+mn-lt"/>
              </a:rPr>
              <a:t>According to </a:t>
            </a:r>
            <a:r>
              <a:rPr lang="en-US" dirty="0" err="1">
                <a:latin typeface="+mn-lt"/>
              </a:rPr>
              <a:t>tweepy’s</a:t>
            </a:r>
            <a:r>
              <a:rPr lang="en-US" dirty="0">
                <a:latin typeface="+mn-lt"/>
              </a:rPr>
              <a:t> documentation, cursor can return an iterator on a per-item or per-page level. </a:t>
            </a:r>
          </a:p>
          <a:p>
            <a:endParaRPr lang="en-US" dirty="0">
              <a:latin typeface="+mn-lt"/>
            </a:endParaRPr>
          </a:p>
          <a:p>
            <a:r>
              <a:rPr lang="en-US" dirty="0">
                <a:latin typeface="+mn-lt"/>
              </a:rPr>
              <a:t>You can also define limits to determine how many pages or items the cursor grabs. </a:t>
            </a:r>
          </a:p>
        </p:txBody>
      </p:sp>
    </p:spTree>
    <p:extLst>
      <p:ext uri="{BB962C8B-B14F-4D97-AF65-F5344CB8AC3E}">
        <p14:creationId xmlns:p14="http://schemas.microsoft.com/office/powerpoint/2010/main" val="29342572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Advanced Data Collection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37</a:t>
            </a:fld>
            <a:endParaRPr lang="en-GB" altLang="en-US"/>
          </a:p>
        </p:txBody>
      </p:sp>
      <p:pic>
        <p:nvPicPr>
          <p:cNvPr id="6" name="Picture 5" descr="Graphical user interface, text, application&#10;&#10;Description automatically generated">
            <a:extLst>
              <a:ext uri="{FF2B5EF4-FFF2-40B4-BE49-F238E27FC236}">
                <a16:creationId xmlns:a16="http://schemas.microsoft.com/office/drawing/2014/main" id="{08BF171C-7645-3D48-8C4D-C7F7EAF998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6665" y="1896943"/>
            <a:ext cx="6743335" cy="2076073"/>
          </a:xfrm>
          <a:prstGeom prst="rect">
            <a:avLst/>
          </a:prstGeom>
        </p:spPr>
      </p:pic>
    </p:spTree>
    <p:extLst>
      <p:ext uri="{BB962C8B-B14F-4D97-AF65-F5344CB8AC3E}">
        <p14:creationId xmlns:p14="http://schemas.microsoft.com/office/powerpoint/2010/main" val="2801566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Advanced Data Collection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38</a:t>
            </a:fld>
            <a:endParaRPr lang="en-GB" altLang="en-US"/>
          </a:p>
        </p:txBody>
      </p:sp>
      <p:sp>
        <p:nvSpPr>
          <p:cNvPr id="3" name="Rectangle 2">
            <a:extLst>
              <a:ext uri="{FF2B5EF4-FFF2-40B4-BE49-F238E27FC236}">
                <a16:creationId xmlns:a16="http://schemas.microsoft.com/office/drawing/2014/main" id="{DA05E9BE-4242-E843-88F9-57628DDE624D}"/>
              </a:ext>
            </a:extLst>
          </p:cNvPr>
          <p:cNvSpPr/>
          <p:nvPr/>
        </p:nvSpPr>
        <p:spPr>
          <a:xfrm>
            <a:off x="899592" y="1734239"/>
            <a:ext cx="7560840" cy="3970318"/>
          </a:xfrm>
          <a:prstGeom prst="rect">
            <a:avLst/>
          </a:prstGeom>
        </p:spPr>
        <p:txBody>
          <a:bodyPr wrap="square">
            <a:spAutoFit/>
          </a:bodyPr>
          <a:lstStyle/>
          <a:p>
            <a:pPr marL="285750" indent="-285750">
              <a:buFont typeface="Arial" panose="020B0604020202020204" pitchFamily="34" charset="0"/>
              <a:buChar char="•"/>
            </a:pPr>
            <a:r>
              <a:rPr lang="en-US" dirty="0">
                <a:latin typeface="+mn-lt"/>
              </a:rPr>
              <a:t>Not many tweets are being saved to the file.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There are only 15 tweets per page, so we’ll need to figure out a way to get more data. </a:t>
            </a:r>
          </a:p>
          <a:p>
            <a:endParaRPr lang="en-US" dirty="0">
              <a:latin typeface="+mn-lt"/>
            </a:endParaRPr>
          </a:p>
          <a:p>
            <a:r>
              <a:rPr lang="en-US" b="1" dirty="0">
                <a:latin typeface="+mn-lt"/>
              </a:rPr>
              <a:t>Options include:</a:t>
            </a:r>
          </a:p>
          <a:p>
            <a:endParaRPr lang="en-US" dirty="0">
              <a:latin typeface="+mn-lt"/>
            </a:endParaRPr>
          </a:p>
          <a:p>
            <a:pPr marL="285750" indent="-285750">
              <a:buFont typeface="Arial" panose="020B0604020202020204" pitchFamily="34" charset="0"/>
              <a:buChar char="•"/>
            </a:pPr>
            <a:r>
              <a:rPr lang="en-US" dirty="0">
                <a:solidFill>
                  <a:schemeClr val="bg2"/>
                </a:solidFill>
                <a:latin typeface="+mn-lt"/>
              </a:rPr>
              <a:t>Open a file and never close it,  or open a file and append the information at the end. This will create one massive file.</a:t>
            </a:r>
          </a:p>
          <a:p>
            <a:pPr marL="285750" indent="-285750">
              <a:buFont typeface="Arial" panose="020B0604020202020204" pitchFamily="34" charset="0"/>
              <a:buChar char="•"/>
            </a:pPr>
            <a:endParaRPr lang="en-US" dirty="0">
              <a:solidFill>
                <a:schemeClr val="bg2"/>
              </a:solidFill>
              <a:latin typeface="+mn-lt"/>
            </a:endParaRPr>
          </a:p>
          <a:p>
            <a:pPr marL="285750" indent="-285750">
              <a:buFont typeface="Arial" panose="020B0604020202020204" pitchFamily="34" charset="0"/>
              <a:buChar char="•"/>
            </a:pPr>
            <a:r>
              <a:rPr lang="en-US" dirty="0">
                <a:solidFill>
                  <a:schemeClr val="bg2"/>
                </a:solidFill>
                <a:latin typeface="+mn-lt"/>
              </a:rPr>
              <a:t>Save each page in its own file (you can use timestamps to ensure you have different filenames for each file)</a:t>
            </a:r>
          </a:p>
          <a:p>
            <a:pPr marL="285750" indent="-285750">
              <a:buFont typeface="Arial" panose="020B0604020202020204" pitchFamily="34" charset="0"/>
              <a:buChar char="•"/>
            </a:pPr>
            <a:endParaRPr lang="en-US" dirty="0">
              <a:solidFill>
                <a:schemeClr val="bg2"/>
              </a:solidFill>
              <a:latin typeface="+mn-lt"/>
            </a:endParaRPr>
          </a:p>
          <a:p>
            <a:pPr marL="285750" indent="-285750">
              <a:buFont typeface="Arial" panose="020B0604020202020204" pitchFamily="34" charset="0"/>
              <a:buChar char="•"/>
            </a:pPr>
            <a:r>
              <a:rPr lang="en-US" dirty="0">
                <a:solidFill>
                  <a:schemeClr val="bg2"/>
                </a:solidFill>
                <a:latin typeface="+mn-lt"/>
              </a:rPr>
              <a:t>Create a new table in your database to save the tweets</a:t>
            </a:r>
          </a:p>
        </p:txBody>
      </p:sp>
    </p:spTree>
    <p:extLst>
      <p:ext uri="{BB962C8B-B14F-4D97-AF65-F5344CB8AC3E}">
        <p14:creationId xmlns:p14="http://schemas.microsoft.com/office/powerpoint/2010/main" val="33721775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Advanced Data Collection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39</a:t>
            </a:fld>
            <a:endParaRPr lang="en-GB" altLang="en-US"/>
          </a:p>
        </p:txBody>
      </p:sp>
      <p:sp>
        <p:nvSpPr>
          <p:cNvPr id="3" name="Rectangle 2">
            <a:extLst>
              <a:ext uri="{FF2B5EF4-FFF2-40B4-BE49-F238E27FC236}">
                <a16:creationId xmlns:a16="http://schemas.microsoft.com/office/drawing/2014/main" id="{DA05E9BE-4242-E843-88F9-57628DDE624D}"/>
              </a:ext>
            </a:extLst>
          </p:cNvPr>
          <p:cNvSpPr/>
          <p:nvPr/>
        </p:nvSpPr>
        <p:spPr>
          <a:xfrm>
            <a:off x="899592" y="1734239"/>
            <a:ext cx="7560840" cy="3139321"/>
          </a:xfrm>
          <a:prstGeom prst="rect">
            <a:avLst/>
          </a:prstGeom>
        </p:spPr>
        <p:txBody>
          <a:bodyPr wrap="square">
            <a:spAutoFit/>
          </a:bodyPr>
          <a:lstStyle/>
          <a:p>
            <a:pPr marL="285750" indent="-285750">
              <a:buFont typeface="Arial" panose="020B0604020202020204" pitchFamily="34" charset="0"/>
              <a:buChar char="•"/>
            </a:pPr>
            <a:r>
              <a:rPr lang="en-US" b="1" dirty="0">
                <a:latin typeface="+mn-lt"/>
              </a:rPr>
              <a:t>Creating one file is dangerous, because at any moment the process could fail and corrupt the data.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Unless you have a small data pull (e.g., 1000 tweets) or are doing development testing, you should use one of the other options.</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There are a couple of ways to save the data in a new file every time, the most common ones being creating a filename by using a date and timestamp, or just by incrementing a number and appending it to the end of the filename</a:t>
            </a:r>
          </a:p>
          <a:p>
            <a:pPr marL="285750" indent="-285750">
              <a:buFont typeface="Arial" panose="020B0604020202020204" pitchFamily="34" charset="0"/>
              <a:buChar char="•"/>
            </a:pPr>
            <a:endParaRPr lang="en-US" dirty="0">
              <a:latin typeface="+mn-lt"/>
            </a:endParaRPr>
          </a:p>
        </p:txBody>
      </p:sp>
    </p:spTree>
    <p:extLst>
      <p:ext uri="{BB962C8B-B14F-4D97-AF65-F5344CB8AC3E}">
        <p14:creationId xmlns:p14="http://schemas.microsoft.com/office/powerpoint/2010/main" val="5166470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Social Media APIs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4</a:t>
            </a:fld>
            <a:endParaRPr lang="en-GB" altLang="en-US"/>
          </a:p>
        </p:txBody>
      </p:sp>
      <p:sp>
        <p:nvSpPr>
          <p:cNvPr id="7" name="Rectangle 6">
            <a:extLst>
              <a:ext uri="{FF2B5EF4-FFF2-40B4-BE49-F238E27FC236}">
                <a16:creationId xmlns:a16="http://schemas.microsoft.com/office/drawing/2014/main" id="{F4E05F83-B212-D04E-B594-06D2C86A0A55}"/>
              </a:ext>
            </a:extLst>
          </p:cNvPr>
          <p:cNvSpPr/>
          <p:nvPr/>
        </p:nvSpPr>
        <p:spPr>
          <a:xfrm>
            <a:off x="755576" y="1453344"/>
            <a:ext cx="7416824" cy="3170099"/>
          </a:xfrm>
          <a:prstGeom prst="rect">
            <a:avLst/>
          </a:prstGeom>
        </p:spPr>
        <p:txBody>
          <a:bodyPr wrap="square">
            <a:spAutoFit/>
          </a:bodyPr>
          <a:lstStyle/>
          <a:p>
            <a:pPr marL="342900" indent="-342900">
              <a:buFont typeface="Arial" panose="020B0604020202020204" pitchFamily="34" charset="0"/>
              <a:buChar char="•"/>
            </a:pPr>
            <a:r>
              <a:rPr lang="en-US" dirty="0"/>
              <a:t>For data acquisition from these social media platforms, most often developers would use APIs offered by the platforms.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Twitter API: </a:t>
            </a:r>
            <a:r>
              <a:rPr lang="en-US" dirty="0">
                <a:hlinkClick r:id="rId3"/>
              </a:rPr>
              <a:t>https://developer.twitter.com/en/docs</a:t>
            </a:r>
            <a:r>
              <a:rPr lang="en-US" dirty="0"/>
              <a:t> </a:t>
            </a:r>
          </a:p>
          <a:p>
            <a:pPr marL="342900" indent="-342900">
              <a:buFont typeface="Arial" panose="020B0604020202020204" pitchFamily="34" charset="0"/>
              <a:buChar char="•"/>
            </a:pPr>
            <a:r>
              <a:rPr lang="en-US" dirty="0"/>
              <a:t>Facebook API: </a:t>
            </a:r>
            <a:r>
              <a:rPr lang="en-US" dirty="0">
                <a:hlinkClick r:id="rId4"/>
              </a:rPr>
              <a:t>https://developers.facebook.com/</a:t>
            </a:r>
            <a:endParaRPr lang="en-US" dirty="0"/>
          </a:p>
          <a:p>
            <a:pPr marL="342900" indent="-342900">
              <a:buFont typeface="Arial" panose="020B0604020202020204" pitchFamily="34" charset="0"/>
              <a:buChar char="•"/>
            </a:pPr>
            <a:r>
              <a:rPr lang="en-US" dirty="0"/>
              <a:t>Instagram API: </a:t>
            </a:r>
            <a:r>
              <a:rPr lang="en-US" dirty="0">
                <a:hlinkClick r:id="rId5"/>
              </a:rPr>
              <a:t>https://www.instagram.com/developer/</a:t>
            </a:r>
            <a:endParaRPr lang="en-US" dirty="0"/>
          </a:p>
          <a:p>
            <a:pPr marL="342900" indent="-342900">
              <a:buFont typeface="Arial" panose="020B0604020202020204" pitchFamily="34" charset="0"/>
              <a:buChar char="•"/>
            </a:pPr>
            <a:r>
              <a:rPr lang="en-US" dirty="0" err="1"/>
              <a:t>Tiktok</a:t>
            </a:r>
            <a:r>
              <a:rPr lang="en-US" dirty="0"/>
              <a:t> API: </a:t>
            </a:r>
            <a:r>
              <a:rPr lang="en-US" dirty="0">
                <a:hlinkClick r:id="rId6"/>
              </a:rPr>
              <a:t>https://developers.tiktok.com/</a:t>
            </a:r>
            <a:endParaRPr lang="en-US" dirty="0"/>
          </a:p>
          <a:p>
            <a:pPr marL="342900" indent="-342900">
              <a:buFont typeface="Arial" panose="020B0604020202020204" pitchFamily="34" charset="0"/>
              <a:buChar char="•"/>
            </a:pPr>
            <a:r>
              <a:rPr lang="en-US" dirty="0"/>
              <a:t>Reddit API: </a:t>
            </a:r>
            <a:r>
              <a:rPr lang="en-US" dirty="0">
                <a:hlinkClick r:id="rId7"/>
              </a:rPr>
              <a:t>https://www.reddit.com/dev/api/</a:t>
            </a:r>
            <a:endParaRPr lang="en-US" dirty="0"/>
          </a:p>
          <a:p>
            <a:pPr marL="342900" indent="-342900">
              <a:buFont typeface="Arial" panose="020B0604020202020204" pitchFamily="34" charset="0"/>
              <a:buChar char="•"/>
            </a:pPr>
            <a:r>
              <a:rPr lang="en-US" dirty="0" err="1"/>
              <a:t>SnapChat</a:t>
            </a:r>
            <a:r>
              <a:rPr lang="en-US" dirty="0"/>
              <a:t> API: </a:t>
            </a:r>
            <a:r>
              <a:rPr lang="en-US" dirty="0">
                <a:hlinkClick r:id="rId8"/>
              </a:rPr>
              <a:t>https://kit.snapchat.com/</a:t>
            </a:r>
            <a:endParaRPr lang="en-US" dirty="0"/>
          </a:p>
          <a:p>
            <a:pPr marL="342900" indent="-342900">
              <a:buFont typeface="Arial" panose="020B0604020202020204" pitchFamily="34" charset="0"/>
              <a:buChar char="•"/>
            </a:pPr>
            <a:endParaRPr lang="en-US" dirty="0"/>
          </a:p>
          <a:p>
            <a:pPr algn="ctr"/>
            <a:r>
              <a:rPr lang="en-US" b="1" dirty="0"/>
              <a:t>Software libraries are also available for easy access to such APIs. </a:t>
            </a:r>
            <a:endParaRPr lang="en-US" sz="2000" b="1" dirty="0"/>
          </a:p>
        </p:txBody>
      </p:sp>
    </p:spTree>
    <p:extLst>
      <p:ext uri="{BB962C8B-B14F-4D97-AF65-F5344CB8AC3E}">
        <p14:creationId xmlns:p14="http://schemas.microsoft.com/office/powerpoint/2010/main" val="33199334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Advanced Data Collection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40</a:t>
            </a:fld>
            <a:endParaRPr lang="en-GB" altLang="en-US"/>
          </a:p>
        </p:txBody>
      </p:sp>
      <p:pic>
        <p:nvPicPr>
          <p:cNvPr id="6" name="Picture 5" descr="Text&#10;&#10;Description automatically generated">
            <a:extLst>
              <a:ext uri="{FF2B5EF4-FFF2-40B4-BE49-F238E27FC236}">
                <a16:creationId xmlns:a16="http://schemas.microsoft.com/office/drawing/2014/main" id="{3A82B725-E3FA-E343-ABF7-3580D51947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355" y="1604528"/>
            <a:ext cx="5283200" cy="1905000"/>
          </a:xfrm>
          <a:prstGeom prst="rect">
            <a:avLst/>
          </a:prstGeom>
        </p:spPr>
      </p:pic>
      <p:sp>
        <p:nvSpPr>
          <p:cNvPr id="7" name="Rectangle 6">
            <a:extLst>
              <a:ext uri="{FF2B5EF4-FFF2-40B4-BE49-F238E27FC236}">
                <a16:creationId xmlns:a16="http://schemas.microsoft.com/office/drawing/2014/main" id="{4FDC54DB-A670-824E-A731-32319F028ABF}"/>
              </a:ext>
            </a:extLst>
          </p:cNvPr>
          <p:cNvSpPr/>
          <p:nvPr/>
        </p:nvSpPr>
        <p:spPr>
          <a:xfrm>
            <a:off x="827584" y="4049197"/>
            <a:ext cx="7416824" cy="1477328"/>
          </a:xfrm>
          <a:prstGeom prst="rect">
            <a:avLst/>
          </a:prstGeom>
        </p:spPr>
        <p:txBody>
          <a:bodyPr wrap="square">
            <a:spAutoFit/>
          </a:bodyPr>
          <a:lstStyle/>
          <a:p>
            <a:pPr marL="285750" indent="-285750">
              <a:buFont typeface="Arial" panose="020B0604020202020204" pitchFamily="34" charset="0"/>
              <a:buChar char="•"/>
            </a:pPr>
            <a:r>
              <a:rPr lang="en-US" dirty="0">
                <a:latin typeface="+mn-lt"/>
              </a:rPr>
              <a:t>Creates or accesses a new table called tweets</a:t>
            </a:r>
          </a:p>
          <a:p>
            <a:pPr marL="285750" indent="-285750">
              <a:buFont typeface="Arial" panose="020B0604020202020204" pitchFamily="34" charset="0"/>
              <a:buChar char="•"/>
            </a:pPr>
            <a:r>
              <a:rPr lang="en-US" dirty="0">
                <a:latin typeface="+mn-lt"/>
              </a:rPr>
              <a:t>Tests if there are any dictionaries in our tweet item values. </a:t>
            </a:r>
          </a:p>
          <a:p>
            <a:pPr marL="285750" indent="-285750">
              <a:buFont typeface="Arial" panose="020B0604020202020204" pitchFamily="34" charset="0"/>
              <a:buChar char="•"/>
            </a:pPr>
            <a:r>
              <a:rPr lang="en-US" dirty="0">
                <a:latin typeface="+mn-lt"/>
              </a:rPr>
              <a:t>Since SQLite doesn’t support saving Python dictionaries, we need to convert dictionaries into strings.</a:t>
            </a:r>
          </a:p>
          <a:p>
            <a:pPr marL="285750" indent="-285750">
              <a:buFont typeface="Arial" panose="020B0604020202020204" pitchFamily="34" charset="0"/>
              <a:buChar char="•"/>
            </a:pPr>
            <a:r>
              <a:rPr lang="en-US" dirty="0">
                <a:latin typeface="+mn-lt"/>
              </a:rPr>
              <a:t>Inserts the cleaned JSON item.</a:t>
            </a:r>
          </a:p>
        </p:txBody>
      </p:sp>
    </p:spTree>
    <p:extLst>
      <p:ext uri="{BB962C8B-B14F-4D97-AF65-F5344CB8AC3E}">
        <p14:creationId xmlns:p14="http://schemas.microsoft.com/office/powerpoint/2010/main" val="28167140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Advanced Data Collection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41</a:t>
            </a:fld>
            <a:endParaRPr lang="en-GB" altLang="en-US"/>
          </a:p>
        </p:txBody>
      </p:sp>
      <p:pic>
        <p:nvPicPr>
          <p:cNvPr id="5" name="Picture 4" descr="A picture containing text&#10;&#10;Description automatically generated">
            <a:extLst>
              <a:ext uri="{FF2B5EF4-FFF2-40B4-BE49-F238E27FC236}">
                <a16:creationId xmlns:a16="http://schemas.microsoft.com/office/drawing/2014/main" id="{B3F0C895-94F8-734B-A6FA-73D9E642EF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576" y="1674844"/>
            <a:ext cx="5797624" cy="4614866"/>
          </a:xfrm>
          <a:prstGeom prst="rect">
            <a:avLst/>
          </a:prstGeom>
        </p:spPr>
      </p:pic>
    </p:spTree>
    <p:extLst>
      <p:ext uri="{BB962C8B-B14F-4D97-AF65-F5344CB8AC3E}">
        <p14:creationId xmlns:p14="http://schemas.microsoft.com/office/powerpoint/2010/main" val="42729512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Advanced Data Collection from Twitter’s REST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42</a:t>
            </a:fld>
            <a:endParaRPr lang="en-GB" altLang="en-US"/>
          </a:p>
        </p:txBody>
      </p:sp>
      <p:pic>
        <p:nvPicPr>
          <p:cNvPr id="6" name="Picture 5" descr="A picture containing text&#10;&#10;Description automatically generated">
            <a:extLst>
              <a:ext uri="{FF2B5EF4-FFF2-40B4-BE49-F238E27FC236}">
                <a16:creationId xmlns:a16="http://schemas.microsoft.com/office/drawing/2014/main" id="{65E6336E-12BD-074F-900B-614A92C2C1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608" y="2165825"/>
            <a:ext cx="5816600" cy="1371600"/>
          </a:xfrm>
          <a:prstGeom prst="rect">
            <a:avLst/>
          </a:prstGeom>
        </p:spPr>
      </p:pic>
    </p:spTree>
    <p:extLst>
      <p:ext uri="{BB962C8B-B14F-4D97-AF65-F5344CB8AC3E}">
        <p14:creationId xmlns:p14="http://schemas.microsoft.com/office/powerpoint/2010/main" val="15082261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24796" y="2830016"/>
            <a:ext cx="8229600" cy="1143000"/>
          </a:xfrm>
        </p:spPr>
        <p:txBody>
          <a:bodyPr/>
          <a:lstStyle/>
          <a:p>
            <a:r>
              <a:rPr lang="en-US" b="1" dirty="0">
                <a:solidFill>
                  <a:schemeClr val="accent2"/>
                </a:solidFill>
              </a:rPr>
              <a:t>Advanced Data Collection from Twitter’s Streaming API </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43</a:t>
            </a:fld>
            <a:endParaRPr lang="en-GB" altLang="en-US"/>
          </a:p>
        </p:txBody>
      </p:sp>
    </p:spTree>
    <p:extLst>
      <p:ext uri="{BB962C8B-B14F-4D97-AF65-F5344CB8AC3E}">
        <p14:creationId xmlns:p14="http://schemas.microsoft.com/office/powerpoint/2010/main" val="21399090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Advanced Data Collection from Twitter’s Streaming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44</a:t>
            </a:fld>
            <a:endParaRPr lang="en-GB" altLang="en-US"/>
          </a:p>
        </p:txBody>
      </p:sp>
      <p:sp>
        <p:nvSpPr>
          <p:cNvPr id="3" name="Rectangle 2">
            <a:extLst>
              <a:ext uri="{FF2B5EF4-FFF2-40B4-BE49-F238E27FC236}">
                <a16:creationId xmlns:a16="http://schemas.microsoft.com/office/drawing/2014/main" id="{0542C6FE-2A49-7741-9E37-2C6733F15A7D}"/>
              </a:ext>
            </a:extLst>
          </p:cNvPr>
          <p:cNvSpPr/>
          <p:nvPr/>
        </p:nvSpPr>
        <p:spPr>
          <a:xfrm>
            <a:off x="755576" y="1735908"/>
            <a:ext cx="7488832" cy="3416320"/>
          </a:xfrm>
          <a:prstGeom prst="rect">
            <a:avLst/>
          </a:prstGeom>
        </p:spPr>
        <p:txBody>
          <a:bodyPr wrap="square">
            <a:spAutoFit/>
          </a:bodyPr>
          <a:lstStyle/>
          <a:p>
            <a:r>
              <a:rPr lang="en-US" b="1" dirty="0">
                <a:latin typeface="+mn-lt"/>
              </a:rPr>
              <a:t>How does the Streaming API differ from the REST API? </a:t>
            </a:r>
          </a:p>
          <a:p>
            <a:endParaRPr lang="en-US" dirty="0">
              <a:latin typeface="+mn-lt"/>
            </a:endParaRPr>
          </a:p>
          <a:p>
            <a:r>
              <a:rPr lang="en-US" dirty="0">
                <a:latin typeface="+mn-lt"/>
              </a:rPr>
              <a:t>Here’s a brief rundown:</a:t>
            </a:r>
          </a:p>
          <a:p>
            <a:endParaRPr lang="en-US" dirty="0">
              <a:latin typeface="+mn-lt"/>
            </a:endParaRPr>
          </a:p>
          <a:p>
            <a:pPr marL="285750" indent="-285750">
              <a:buFont typeface="Arial" panose="020B0604020202020204" pitchFamily="34" charset="0"/>
              <a:buChar char="•"/>
            </a:pPr>
            <a:r>
              <a:rPr lang="en-US" dirty="0">
                <a:latin typeface="+mn-lt"/>
              </a:rPr>
              <a:t>The data is live, while the REST API returns only data that has already been tweeted.</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Streaming APIs are less common, but will become more available in the future as more live data is generated and exposed.</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Because up-to-date data is interesting, many people are interested in the data, which means you can find lots of resources and help online.</a:t>
            </a:r>
          </a:p>
        </p:txBody>
      </p:sp>
    </p:spTree>
    <p:extLst>
      <p:ext uri="{BB962C8B-B14F-4D97-AF65-F5344CB8AC3E}">
        <p14:creationId xmlns:p14="http://schemas.microsoft.com/office/powerpoint/2010/main" val="2764933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solidFill>
              </a:rPr>
              <a:t>Advanced Data Collection from Twitter’s Streaming API</a:t>
            </a: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45</a:t>
            </a:fld>
            <a:endParaRPr lang="en-GB" altLang="en-US"/>
          </a:p>
        </p:txBody>
      </p:sp>
      <p:pic>
        <p:nvPicPr>
          <p:cNvPr id="6" name="Picture 5" descr="A picture containing text&#10;&#10;Description automatically generated">
            <a:extLst>
              <a:ext uri="{FF2B5EF4-FFF2-40B4-BE49-F238E27FC236}">
                <a16:creationId xmlns:a16="http://schemas.microsoft.com/office/drawing/2014/main" id="{4759EC54-E857-CB43-9AAF-701CB9E283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4300" y="1481584"/>
            <a:ext cx="6375400" cy="1803400"/>
          </a:xfrm>
          <a:prstGeom prst="rect">
            <a:avLst/>
          </a:prstGeom>
        </p:spPr>
      </p:pic>
      <p:pic>
        <p:nvPicPr>
          <p:cNvPr id="8" name="Picture 7" descr="Graphical user interface, text, application&#10;&#10;Description automatically generated">
            <a:extLst>
              <a:ext uri="{FF2B5EF4-FFF2-40B4-BE49-F238E27FC236}">
                <a16:creationId xmlns:a16="http://schemas.microsoft.com/office/drawing/2014/main" id="{4B7DAFDA-8186-BD45-A4E1-D335C5E80F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3648" y="3345780"/>
            <a:ext cx="5829300" cy="2603500"/>
          </a:xfrm>
          <a:prstGeom prst="rect">
            <a:avLst/>
          </a:prstGeom>
        </p:spPr>
      </p:pic>
    </p:spTree>
    <p:extLst>
      <p:ext uri="{BB962C8B-B14F-4D97-AF65-F5344CB8AC3E}">
        <p14:creationId xmlns:p14="http://schemas.microsoft.com/office/powerpoint/2010/main" val="383202346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sz="4000" b="1" dirty="0">
                <a:solidFill>
                  <a:schemeClr val="accent2"/>
                </a:solidFill>
              </a:rPr>
              <a:t>API Concepts: Summary</a:t>
            </a: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46</a:t>
            </a:fld>
            <a:endParaRPr lang="en-GB" altLang="en-US"/>
          </a:p>
        </p:txBody>
      </p:sp>
      <p:pic>
        <p:nvPicPr>
          <p:cNvPr id="5" name="Picture 4" descr="Graphical user interface, text, application&#10;&#10;Description automatically generated">
            <a:extLst>
              <a:ext uri="{FF2B5EF4-FFF2-40B4-BE49-F238E27FC236}">
                <a16:creationId xmlns:a16="http://schemas.microsoft.com/office/drawing/2014/main" id="{DD3DE99C-34CD-C946-9F6C-C8EAA7D430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6100" y="2089150"/>
            <a:ext cx="5511800" cy="2679700"/>
          </a:xfrm>
          <a:prstGeom prst="rect">
            <a:avLst/>
          </a:prstGeom>
        </p:spPr>
      </p:pic>
    </p:spTree>
    <p:extLst>
      <p:ext uri="{BB962C8B-B14F-4D97-AF65-F5344CB8AC3E}">
        <p14:creationId xmlns:p14="http://schemas.microsoft.com/office/powerpoint/2010/main" val="255776842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More Libraries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47</a:t>
            </a:fld>
            <a:endParaRPr lang="en-GB" altLang="en-US"/>
          </a:p>
        </p:txBody>
      </p:sp>
      <p:sp>
        <p:nvSpPr>
          <p:cNvPr id="7" name="Rectangle 6">
            <a:extLst>
              <a:ext uri="{FF2B5EF4-FFF2-40B4-BE49-F238E27FC236}">
                <a16:creationId xmlns:a16="http://schemas.microsoft.com/office/drawing/2014/main" id="{F4E05F83-B212-D04E-B594-06D2C86A0A55}"/>
              </a:ext>
            </a:extLst>
          </p:cNvPr>
          <p:cNvSpPr/>
          <p:nvPr/>
        </p:nvSpPr>
        <p:spPr>
          <a:xfrm>
            <a:off x="755576" y="1453344"/>
            <a:ext cx="7416824" cy="4001095"/>
          </a:xfrm>
          <a:prstGeom prst="rect">
            <a:avLst/>
          </a:prstGeom>
        </p:spPr>
        <p:txBody>
          <a:bodyPr wrap="square">
            <a:spAutoFit/>
          </a:bodyPr>
          <a:lstStyle/>
          <a:p>
            <a:pPr marL="342900" indent="-342900">
              <a:buFont typeface="Arial" panose="020B0604020202020204" pitchFamily="34" charset="0"/>
              <a:buChar char="•"/>
            </a:pPr>
            <a:r>
              <a:rPr lang="en-US" dirty="0"/>
              <a:t>Python library tweet-stream (</a:t>
            </a:r>
            <a:r>
              <a:rPr lang="en-US" u="sng" dirty="0">
                <a:hlinkClick r:id="rId3"/>
              </a:rPr>
              <a:t>https://pypi.org/project/tweetstream/</a:t>
            </a:r>
            <a:r>
              <a:rPr lang="en-US" dirty="0"/>
              <a:t>) provides a package for simple twitter streaming API.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This API allows two modes of accessing tweets: </a:t>
            </a:r>
          </a:p>
          <a:p>
            <a:pPr marL="800100" lvl="1" indent="-342900">
              <a:buFont typeface="Arial" panose="020B0604020202020204" pitchFamily="34" charset="0"/>
              <a:buChar char="•"/>
            </a:pPr>
            <a:endParaRPr lang="en-US" dirty="0">
              <a:solidFill>
                <a:schemeClr val="bg2"/>
              </a:solidFill>
            </a:endParaRPr>
          </a:p>
          <a:p>
            <a:pPr marL="800100" lvl="1" indent="-342900">
              <a:buFont typeface="Arial" panose="020B0604020202020204" pitchFamily="34" charset="0"/>
              <a:buChar char="•"/>
            </a:pPr>
            <a:r>
              <a:rPr lang="en-US" dirty="0" err="1">
                <a:solidFill>
                  <a:schemeClr val="accent2"/>
                </a:solidFill>
              </a:rPr>
              <a:t>SampleStream</a:t>
            </a:r>
            <a:r>
              <a:rPr lang="en-US" dirty="0">
                <a:solidFill>
                  <a:schemeClr val="accent2"/>
                </a:solidFill>
              </a:rPr>
              <a:t> and </a:t>
            </a:r>
            <a:r>
              <a:rPr lang="en-US" dirty="0" err="1">
                <a:solidFill>
                  <a:schemeClr val="accent2"/>
                </a:solidFill>
              </a:rPr>
              <a:t>FilterStream</a:t>
            </a:r>
            <a:r>
              <a:rPr lang="en-US" dirty="0">
                <a:solidFill>
                  <a:schemeClr val="accent2"/>
                </a:solidFill>
              </a:rPr>
              <a:t>. </a:t>
            </a:r>
          </a:p>
          <a:p>
            <a:pPr marL="800100" lvl="1" indent="-342900">
              <a:buFont typeface="Arial" panose="020B0604020202020204" pitchFamily="34" charset="0"/>
              <a:buChar char="•"/>
            </a:pPr>
            <a:endParaRPr lang="en-US" dirty="0">
              <a:solidFill>
                <a:schemeClr val="bg2"/>
              </a:solidFill>
            </a:endParaRPr>
          </a:p>
          <a:p>
            <a:pPr marL="800100" lvl="1" indent="-342900">
              <a:buFont typeface="Arial" panose="020B0604020202020204" pitchFamily="34" charset="0"/>
              <a:buChar char="•"/>
            </a:pPr>
            <a:r>
              <a:rPr lang="en-US" dirty="0" err="1">
                <a:solidFill>
                  <a:schemeClr val="bg2"/>
                </a:solidFill>
              </a:rPr>
              <a:t>SampleStream</a:t>
            </a:r>
            <a:r>
              <a:rPr lang="en-US" dirty="0">
                <a:solidFill>
                  <a:schemeClr val="bg2"/>
                </a:solidFill>
              </a:rPr>
              <a:t> simply delivers a small, random sample of all the tweets streaming at a real time.</a:t>
            </a:r>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r>
              <a:rPr lang="en-US" dirty="0" err="1">
                <a:solidFill>
                  <a:schemeClr val="bg2"/>
                </a:solidFill>
              </a:rPr>
              <a:t>FilterStream</a:t>
            </a:r>
            <a:r>
              <a:rPr lang="en-US" dirty="0">
                <a:solidFill>
                  <a:schemeClr val="bg2"/>
                </a:solidFill>
              </a:rPr>
              <a:t> delivers tweet which match a certain criteria, e.g., match a keyword. </a:t>
            </a:r>
          </a:p>
          <a:p>
            <a:endParaRPr lang="en-US" dirty="0"/>
          </a:p>
          <a:p>
            <a:pPr marL="342900" indent="-342900">
              <a:buFont typeface="Arial" panose="020B0604020202020204" pitchFamily="34" charset="0"/>
              <a:buChar char="•"/>
            </a:pPr>
            <a:endParaRPr lang="en-US" sz="2000" dirty="0"/>
          </a:p>
        </p:txBody>
      </p:sp>
      <p:sp>
        <p:nvSpPr>
          <p:cNvPr id="5" name="Rectangle 4">
            <a:extLst>
              <a:ext uri="{FF2B5EF4-FFF2-40B4-BE49-F238E27FC236}">
                <a16:creationId xmlns:a16="http://schemas.microsoft.com/office/drawing/2014/main" id="{0C21E4AB-033B-D446-833E-3DDB239C7061}"/>
              </a:ext>
            </a:extLst>
          </p:cNvPr>
          <p:cNvSpPr/>
          <p:nvPr/>
        </p:nvSpPr>
        <p:spPr>
          <a:xfrm>
            <a:off x="746217" y="5157192"/>
            <a:ext cx="8002247" cy="923330"/>
          </a:xfrm>
          <a:prstGeom prst="rect">
            <a:avLst/>
          </a:prstGeom>
        </p:spPr>
        <p:txBody>
          <a:bodyPr wrap="square">
            <a:spAutoFit/>
          </a:bodyPr>
          <a:lstStyle/>
          <a:p>
            <a:pPr marL="342900" indent="-342900">
              <a:buFont typeface="Arial" panose="020B0604020202020204" pitchFamily="34" charset="0"/>
              <a:buChar char="•"/>
            </a:pPr>
            <a:r>
              <a:rPr lang="en-US" dirty="0"/>
              <a:t>Twitter introduced latest version of their API in 2020:  </a:t>
            </a:r>
            <a:r>
              <a:rPr lang="en-US" u="sng" dirty="0">
                <a:hlinkClick r:id="rId4"/>
              </a:rPr>
              <a:t>https://blog.twitter.com/developer/en_us/topics/tools/2020/introducing_new_twitter_api.html</a:t>
            </a:r>
            <a:r>
              <a:rPr lang="en-US" dirty="0"/>
              <a:t>. </a:t>
            </a:r>
          </a:p>
        </p:txBody>
      </p:sp>
    </p:spTree>
    <p:extLst>
      <p:ext uri="{BB962C8B-B14F-4D97-AF65-F5344CB8AC3E}">
        <p14:creationId xmlns:p14="http://schemas.microsoft.com/office/powerpoint/2010/main" val="4026417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24796" y="2830016"/>
            <a:ext cx="8229600" cy="1143000"/>
          </a:xfrm>
        </p:spPr>
        <p:txBody>
          <a:bodyPr/>
          <a:lstStyle/>
          <a:p>
            <a:r>
              <a:rPr lang="en-US" sz="4000" b="1" dirty="0">
                <a:solidFill>
                  <a:schemeClr val="accent2"/>
                </a:solidFill>
              </a:rPr>
              <a:t>Data Storage</a:t>
            </a:r>
            <a:br>
              <a:rPr lang="en-US" sz="4000" b="1" dirty="0"/>
            </a:b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48</a:t>
            </a:fld>
            <a:endParaRPr lang="en-GB" altLang="en-US"/>
          </a:p>
        </p:txBody>
      </p:sp>
    </p:spTree>
    <p:extLst>
      <p:ext uri="{BB962C8B-B14F-4D97-AF65-F5344CB8AC3E}">
        <p14:creationId xmlns:p14="http://schemas.microsoft.com/office/powerpoint/2010/main" val="187307558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49</a:t>
            </a:fld>
            <a:endParaRPr lang="en-GB" altLang="en-US"/>
          </a:p>
        </p:txBody>
      </p:sp>
      <p:sp>
        <p:nvSpPr>
          <p:cNvPr id="7" name="Rectangle 6">
            <a:extLst>
              <a:ext uri="{FF2B5EF4-FFF2-40B4-BE49-F238E27FC236}">
                <a16:creationId xmlns:a16="http://schemas.microsoft.com/office/drawing/2014/main" id="{6F371A88-4F21-8E42-8579-84C757A102AC}"/>
              </a:ext>
            </a:extLst>
          </p:cNvPr>
          <p:cNvSpPr/>
          <p:nvPr/>
        </p:nvSpPr>
        <p:spPr>
          <a:xfrm>
            <a:off x="971600" y="4880193"/>
            <a:ext cx="7560840" cy="646331"/>
          </a:xfrm>
          <a:prstGeom prst="rect">
            <a:avLst/>
          </a:prstGeom>
        </p:spPr>
        <p:txBody>
          <a:bodyPr wrap="square">
            <a:spAutoFit/>
          </a:bodyPr>
          <a:lstStyle/>
          <a:p>
            <a:r>
              <a:rPr lang="en-US" dirty="0"/>
              <a:t>https://</a:t>
            </a:r>
            <a:r>
              <a:rPr lang="en-US" dirty="0" err="1"/>
              <a:t>towardsdatascience.com</a:t>
            </a:r>
            <a:r>
              <a:rPr lang="en-US" dirty="0"/>
              <a:t>/streaming-twitter-data-into-a-mysql-database-d62a02b050d6</a:t>
            </a:r>
          </a:p>
        </p:txBody>
      </p:sp>
      <p:sp>
        <p:nvSpPr>
          <p:cNvPr id="8" name="Rectangle 7">
            <a:extLst>
              <a:ext uri="{FF2B5EF4-FFF2-40B4-BE49-F238E27FC236}">
                <a16:creationId xmlns:a16="http://schemas.microsoft.com/office/drawing/2014/main" id="{22A3AAF4-09E5-2F43-92F5-CAF7D9B30DDF}"/>
              </a:ext>
            </a:extLst>
          </p:cNvPr>
          <p:cNvSpPr/>
          <p:nvPr/>
        </p:nvSpPr>
        <p:spPr>
          <a:xfrm>
            <a:off x="971600" y="2644169"/>
            <a:ext cx="6912768" cy="1200329"/>
          </a:xfrm>
          <a:prstGeom prst="rect">
            <a:avLst/>
          </a:prstGeom>
        </p:spPr>
        <p:txBody>
          <a:bodyPr wrap="square">
            <a:spAutoFit/>
          </a:bodyPr>
          <a:lstStyle/>
          <a:p>
            <a:pPr algn="ctr"/>
            <a:r>
              <a:rPr lang="en-US" sz="3600" b="1" dirty="0">
                <a:solidFill>
                  <a:schemeClr val="accent2"/>
                </a:solidFill>
              </a:rPr>
              <a:t>Streaming Twitter Data into a MySQL Database</a:t>
            </a:r>
          </a:p>
        </p:txBody>
      </p:sp>
    </p:spTree>
    <p:extLst>
      <p:ext uri="{BB962C8B-B14F-4D97-AF65-F5344CB8AC3E}">
        <p14:creationId xmlns:p14="http://schemas.microsoft.com/office/powerpoint/2010/main" val="35409802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Historical Content Volume </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5</a:t>
            </a:fld>
            <a:endParaRPr lang="en-GB" altLang="en-US"/>
          </a:p>
        </p:txBody>
      </p:sp>
      <p:sp>
        <p:nvSpPr>
          <p:cNvPr id="7" name="Rectangle 6">
            <a:extLst>
              <a:ext uri="{FF2B5EF4-FFF2-40B4-BE49-F238E27FC236}">
                <a16:creationId xmlns:a16="http://schemas.microsoft.com/office/drawing/2014/main" id="{F4E05F83-B212-D04E-B594-06D2C86A0A55}"/>
              </a:ext>
            </a:extLst>
          </p:cNvPr>
          <p:cNvSpPr/>
          <p:nvPr/>
        </p:nvSpPr>
        <p:spPr>
          <a:xfrm>
            <a:off x="755576" y="1453344"/>
            <a:ext cx="7416824" cy="3724096"/>
          </a:xfrm>
          <a:prstGeom prst="rect">
            <a:avLst/>
          </a:prstGeom>
        </p:spPr>
        <p:txBody>
          <a:bodyPr wrap="square">
            <a:spAutoFit/>
          </a:bodyPr>
          <a:lstStyle/>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Social media platforms also apply constraint in terms of how much historical content available from a user’s timeline.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For example, Twitter allows only last 3200 tweets from a user’s timeline through API.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Social media APIs also apply authentication mechanism for getting access to data for a user.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Most often this is done through OAuth authentication mechanism where a client application registers with the social media platform and receives a consumer key and secret.</a:t>
            </a:r>
            <a:endParaRPr lang="en-US" sz="2000" dirty="0"/>
          </a:p>
        </p:txBody>
      </p:sp>
    </p:spTree>
    <p:extLst>
      <p:ext uri="{BB962C8B-B14F-4D97-AF65-F5344CB8AC3E}">
        <p14:creationId xmlns:p14="http://schemas.microsoft.com/office/powerpoint/2010/main" val="13143412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50</a:t>
            </a:fld>
            <a:endParaRPr lang="en-GB" altLang="en-US"/>
          </a:p>
        </p:txBody>
      </p:sp>
      <p:sp>
        <p:nvSpPr>
          <p:cNvPr id="8" name="Rectangle 7">
            <a:extLst>
              <a:ext uri="{FF2B5EF4-FFF2-40B4-BE49-F238E27FC236}">
                <a16:creationId xmlns:a16="http://schemas.microsoft.com/office/drawing/2014/main" id="{22A3AAF4-09E5-2F43-92F5-CAF7D9B30DDF}"/>
              </a:ext>
            </a:extLst>
          </p:cNvPr>
          <p:cNvSpPr/>
          <p:nvPr/>
        </p:nvSpPr>
        <p:spPr>
          <a:xfrm>
            <a:off x="1105272" y="177313"/>
            <a:ext cx="6912768" cy="1200329"/>
          </a:xfrm>
          <a:prstGeom prst="rect">
            <a:avLst/>
          </a:prstGeom>
        </p:spPr>
        <p:txBody>
          <a:bodyPr wrap="square">
            <a:spAutoFit/>
          </a:bodyPr>
          <a:lstStyle/>
          <a:p>
            <a:pPr algn="ctr"/>
            <a:r>
              <a:rPr lang="en-US" sz="3600" b="1" dirty="0">
                <a:solidFill>
                  <a:schemeClr val="accent2"/>
                </a:solidFill>
              </a:rPr>
              <a:t>Streaming Twitter Data into a MySQL Database</a:t>
            </a:r>
          </a:p>
        </p:txBody>
      </p:sp>
      <p:sp>
        <p:nvSpPr>
          <p:cNvPr id="2" name="Rectangle 1">
            <a:extLst>
              <a:ext uri="{FF2B5EF4-FFF2-40B4-BE49-F238E27FC236}">
                <a16:creationId xmlns:a16="http://schemas.microsoft.com/office/drawing/2014/main" id="{7043CCCE-4162-434D-A2B7-CE28BB55A465}"/>
              </a:ext>
            </a:extLst>
          </p:cNvPr>
          <p:cNvSpPr/>
          <p:nvPr/>
        </p:nvSpPr>
        <p:spPr>
          <a:xfrm>
            <a:off x="827584" y="1977807"/>
            <a:ext cx="7416824" cy="923330"/>
          </a:xfrm>
          <a:prstGeom prst="rect">
            <a:avLst/>
          </a:prstGeom>
        </p:spPr>
        <p:txBody>
          <a:bodyPr wrap="square">
            <a:spAutoFit/>
          </a:bodyPr>
          <a:lstStyle/>
          <a:p>
            <a:pPr marL="285750" indent="-285750">
              <a:buFont typeface="Arial" panose="020B0604020202020204" pitchFamily="34" charset="0"/>
              <a:buChar char="•"/>
            </a:pPr>
            <a:r>
              <a:rPr lang="en-US" dirty="0"/>
              <a:t>A Twitter account and API credentials</a:t>
            </a:r>
          </a:p>
          <a:p>
            <a:pPr marL="285750" indent="-285750">
              <a:buFont typeface="Arial" panose="020B0604020202020204" pitchFamily="34" charset="0"/>
              <a:buChar char="•"/>
            </a:pPr>
            <a:r>
              <a:rPr lang="en-US" dirty="0"/>
              <a:t>A MySQL database</a:t>
            </a:r>
          </a:p>
          <a:p>
            <a:pPr marL="285750" indent="-285750">
              <a:buFont typeface="Arial" panose="020B0604020202020204" pitchFamily="34" charset="0"/>
              <a:buChar char="•"/>
            </a:pPr>
            <a:r>
              <a:rPr lang="en-US" dirty="0"/>
              <a:t>The </a:t>
            </a:r>
            <a:r>
              <a:rPr lang="en-US" dirty="0" err="1"/>
              <a:t>Tweepy</a:t>
            </a:r>
            <a:r>
              <a:rPr lang="en-US" dirty="0"/>
              <a:t> and </a:t>
            </a:r>
            <a:r>
              <a:rPr lang="en-US" dirty="0" err="1"/>
              <a:t>mysql</a:t>
            </a:r>
            <a:r>
              <a:rPr lang="en-US" dirty="0"/>
              <a:t>-connector Python Libraries</a:t>
            </a:r>
          </a:p>
        </p:txBody>
      </p:sp>
      <p:sp>
        <p:nvSpPr>
          <p:cNvPr id="3" name="Rectangle 2">
            <a:extLst>
              <a:ext uri="{FF2B5EF4-FFF2-40B4-BE49-F238E27FC236}">
                <a16:creationId xmlns:a16="http://schemas.microsoft.com/office/drawing/2014/main" id="{19D96C74-EC3C-6746-A04F-7C1CB60C6714}"/>
              </a:ext>
            </a:extLst>
          </p:cNvPr>
          <p:cNvSpPr/>
          <p:nvPr/>
        </p:nvSpPr>
        <p:spPr>
          <a:xfrm>
            <a:off x="827584" y="3130078"/>
            <a:ext cx="7179263" cy="369332"/>
          </a:xfrm>
          <a:prstGeom prst="rect">
            <a:avLst/>
          </a:prstGeom>
        </p:spPr>
        <p:txBody>
          <a:bodyPr wrap="square">
            <a:spAutoFit/>
          </a:bodyPr>
          <a:lstStyle/>
          <a:p>
            <a:r>
              <a:rPr lang="en-US" b="1" dirty="0"/>
              <a:t>We will need to install MySQL Workbench and MySQL server</a:t>
            </a:r>
          </a:p>
        </p:txBody>
      </p:sp>
      <p:sp>
        <p:nvSpPr>
          <p:cNvPr id="5" name="Rectangle 4">
            <a:extLst>
              <a:ext uri="{FF2B5EF4-FFF2-40B4-BE49-F238E27FC236}">
                <a16:creationId xmlns:a16="http://schemas.microsoft.com/office/drawing/2014/main" id="{6705D82D-2B2C-BA4A-A00D-625DBC97FE13}"/>
              </a:ext>
            </a:extLst>
          </p:cNvPr>
          <p:cNvSpPr/>
          <p:nvPr/>
        </p:nvSpPr>
        <p:spPr>
          <a:xfrm>
            <a:off x="790432" y="3603684"/>
            <a:ext cx="6829568" cy="369332"/>
          </a:xfrm>
          <a:prstGeom prst="rect">
            <a:avLst/>
          </a:prstGeom>
        </p:spPr>
        <p:txBody>
          <a:bodyPr wrap="square">
            <a:spAutoFit/>
          </a:bodyPr>
          <a:lstStyle/>
          <a:p>
            <a:r>
              <a:rPr lang="en-US" dirty="0">
                <a:solidFill>
                  <a:schemeClr val="bg2"/>
                </a:solidFill>
              </a:rPr>
              <a:t>https://</a:t>
            </a:r>
            <a:r>
              <a:rPr lang="en-US" dirty="0" err="1">
                <a:solidFill>
                  <a:schemeClr val="bg2"/>
                </a:solidFill>
              </a:rPr>
              <a:t>www.mysql.com</a:t>
            </a:r>
            <a:r>
              <a:rPr lang="en-US" dirty="0">
                <a:solidFill>
                  <a:schemeClr val="bg2"/>
                </a:solidFill>
              </a:rPr>
              <a:t>/products/workbench/</a:t>
            </a:r>
          </a:p>
        </p:txBody>
      </p:sp>
      <p:sp>
        <p:nvSpPr>
          <p:cNvPr id="6" name="Rectangle 5">
            <a:extLst>
              <a:ext uri="{FF2B5EF4-FFF2-40B4-BE49-F238E27FC236}">
                <a16:creationId xmlns:a16="http://schemas.microsoft.com/office/drawing/2014/main" id="{09511FFF-D977-D144-B443-B87BACB37A12}"/>
              </a:ext>
            </a:extLst>
          </p:cNvPr>
          <p:cNvSpPr/>
          <p:nvPr/>
        </p:nvSpPr>
        <p:spPr>
          <a:xfrm>
            <a:off x="763718" y="4243268"/>
            <a:ext cx="6112537" cy="2031325"/>
          </a:xfrm>
          <a:prstGeom prst="rect">
            <a:avLst/>
          </a:prstGeom>
        </p:spPr>
        <p:txBody>
          <a:bodyPr wrap="square">
            <a:spAutoFit/>
          </a:bodyPr>
          <a:lstStyle/>
          <a:p>
            <a:pPr>
              <a:buFont typeface="Arial" panose="020B0604020202020204" pitchFamily="34" charset="0"/>
              <a:buChar char="•"/>
            </a:pPr>
            <a:r>
              <a:rPr lang="en-US" dirty="0"/>
              <a:t> primary key: INT(11)</a:t>
            </a:r>
          </a:p>
          <a:p>
            <a:pPr>
              <a:buFont typeface="Arial" panose="020B0604020202020204" pitchFamily="34" charset="0"/>
              <a:buChar char="•"/>
            </a:pPr>
            <a:r>
              <a:rPr lang="en-US" dirty="0"/>
              <a:t> username: VARCHAR(255)</a:t>
            </a:r>
          </a:p>
          <a:p>
            <a:pPr>
              <a:buFont typeface="Arial" panose="020B0604020202020204" pitchFamily="34" charset="0"/>
              <a:buChar char="•"/>
            </a:pPr>
            <a:r>
              <a:rPr lang="en-US" dirty="0"/>
              <a:t> </a:t>
            </a:r>
            <a:r>
              <a:rPr lang="en-US" dirty="0" err="1"/>
              <a:t>created_at</a:t>
            </a:r>
            <a:r>
              <a:rPr lang="en-US" dirty="0"/>
              <a:t>: VARCHAR(45)</a:t>
            </a:r>
          </a:p>
          <a:p>
            <a:pPr>
              <a:buFont typeface="Arial" panose="020B0604020202020204" pitchFamily="34" charset="0"/>
              <a:buChar char="•"/>
            </a:pPr>
            <a:r>
              <a:rPr lang="en-US" dirty="0"/>
              <a:t> tweet: TEXT</a:t>
            </a:r>
          </a:p>
          <a:p>
            <a:pPr>
              <a:buFont typeface="Arial" panose="020B0604020202020204" pitchFamily="34" charset="0"/>
              <a:buChar char="•"/>
            </a:pPr>
            <a:r>
              <a:rPr lang="en-US" dirty="0"/>
              <a:t> </a:t>
            </a:r>
            <a:r>
              <a:rPr lang="en-US" dirty="0" err="1"/>
              <a:t>retweet_count</a:t>
            </a:r>
            <a:r>
              <a:rPr lang="en-US" dirty="0"/>
              <a:t>: INT(11)</a:t>
            </a:r>
          </a:p>
          <a:p>
            <a:pPr>
              <a:buFont typeface="Arial" panose="020B0604020202020204" pitchFamily="34" charset="0"/>
              <a:buChar char="•"/>
            </a:pPr>
            <a:r>
              <a:rPr lang="en-US" dirty="0"/>
              <a:t> location: VARCHAR(100)</a:t>
            </a:r>
          </a:p>
          <a:p>
            <a:pPr>
              <a:buFont typeface="Arial" panose="020B0604020202020204" pitchFamily="34" charset="0"/>
              <a:buChar char="•"/>
            </a:pPr>
            <a:r>
              <a:rPr lang="en-US" dirty="0"/>
              <a:t> place: VARCHAR(100)</a:t>
            </a:r>
          </a:p>
        </p:txBody>
      </p:sp>
    </p:spTree>
    <p:extLst>
      <p:ext uri="{BB962C8B-B14F-4D97-AF65-F5344CB8AC3E}">
        <p14:creationId xmlns:p14="http://schemas.microsoft.com/office/powerpoint/2010/main" val="7634076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51</a:t>
            </a:fld>
            <a:endParaRPr lang="en-GB" altLang="en-US"/>
          </a:p>
        </p:txBody>
      </p:sp>
      <p:sp>
        <p:nvSpPr>
          <p:cNvPr id="8" name="Rectangle 7">
            <a:extLst>
              <a:ext uri="{FF2B5EF4-FFF2-40B4-BE49-F238E27FC236}">
                <a16:creationId xmlns:a16="http://schemas.microsoft.com/office/drawing/2014/main" id="{22A3AAF4-09E5-2F43-92F5-CAF7D9B30DDF}"/>
              </a:ext>
            </a:extLst>
          </p:cNvPr>
          <p:cNvSpPr/>
          <p:nvPr/>
        </p:nvSpPr>
        <p:spPr>
          <a:xfrm>
            <a:off x="1105272" y="177313"/>
            <a:ext cx="6912768" cy="1200329"/>
          </a:xfrm>
          <a:prstGeom prst="rect">
            <a:avLst/>
          </a:prstGeom>
        </p:spPr>
        <p:txBody>
          <a:bodyPr wrap="square">
            <a:spAutoFit/>
          </a:bodyPr>
          <a:lstStyle/>
          <a:p>
            <a:pPr algn="ctr"/>
            <a:r>
              <a:rPr lang="en-US" sz="3600" b="1" dirty="0">
                <a:solidFill>
                  <a:schemeClr val="accent2"/>
                </a:solidFill>
              </a:rPr>
              <a:t>Streaming Twitter Data into a MySQL Database</a:t>
            </a:r>
          </a:p>
        </p:txBody>
      </p:sp>
      <p:pic>
        <p:nvPicPr>
          <p:cNvPr id="9" name="Picture 8" descr="A picture containing text&#10;&#10;Description automatically generated">
            <a:extLst>
              <a:ext uri="{FF2B5EF4-FFF2-40B4-BE49-F238E27FC236}">
                <a16:creationId xmlns:a16="http://schemas.microsoft.com/office/drawing/2014/main" id="{043711C8-7D38-1246-A5DA-554FFE50D7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5696" y="1704988"/>
            <a:ext cx="4965700" cy="4800600"/>
          </a:xfrm>
          <a:prstGeom prst="rect">
            <a:avLst/>
          </a:prstGeom>
        </p:spPr>
      </p:pic>
    </p:spTree>
    <p:extLst>
      <p:ext uri="{BB962C8B-B14F-4D97-AF65-F5344CB8AC3E}">
        <p14:creationId xmlns:p14="http://schemas.microsoft.com/office/powerpoint/2010/main" val="240077178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52</a:t>
            </a:fld>
            <a:endParaRPr lang="en-GB" altLang="en-US"/>
          </a:p>
        </p:txBody>
      </p:sp>
      <p:sp>
        <p:nvSpPr>
          <p:cNvPr id="8" name="Rectangle 7">
            <a:extLst>
              <a:ext uri="{FF2B5EF4-FFF2-40B4-BE49-F238E27FC236}">
                <a16:creationId xmlns:a16="http://schemas.microsoft.com/office/drawing/2014/main" id="{22A3AAF4-09E5-2F43-92F5-CAF7D9B30DDF}"/>
              </a:ext>
            </a:extLst>
          </p:cNvPr>
          <p:cNvSpPr/>
          <p:nvPr/>
        </p:nvSpPr>
        <p:spPr>
          <a:xfrm>
            <a:off x="1105272" y="177313"/>
            <a:ext cx="6912768" cy="1200329"/>
          </a:xfrm>
          <a:prstGeom prst="rect">
            <a:avLst/>
          </a:prstGeom>
        </p:spPr>
        <p:txBody>
          <a:bodyPr wrap="square">
            <a:spAutoFit/>
          </a:bodyPr>
          <a:lstStyle/>
          <a:p>
            <a:pPr algn="ctr"/>
            <a:r>
              <a:rPr lang="en-US" sz="3600" b="1" dirty="0">
                <a:solidFill>
                  <a:schemeClr val="accent2"/>
                </a:solidFill>
              </a:rPr>
              <a:t>Streaming Twitter Data into a MySQL Database</a:t>
            </a:r>
          </a:p>
        </p:txBody>
      </p:sp>
      <p:pic>
        <p:nvPicPr>
          <p:cNvPr id="3" name="Picture 2" descr="Graphical user interface, text, application, email&#10;&#10;Description automatically generated">
            <a:extLst>
              <a:ext uri="{FF2B5EF4-FFF2-40B4-BE49-F238E27FC236}">
                <a16:creationId xmlns:a16="http://schemas.microsoft.com/office/drawing/2014/main" id="{141F0484-E377-9E45-83DE-7400B988F3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2527" y="1575847"/>
            <a:ext cx="5358946" cy="5163568"/>
          </a:xfrm>
          <a:prstGeom prst="rect">
            <a:avLst/>
          </a:prstGeom>
        </p:spPr>
      </p:pic>
    </p:spTree>
    <p:extLst>
      <p:ext uri="{BB962C8B-B14F-4D97-AF65-F5344CB8AC3E}">
        <p14:creationId xmlns:p14="http://schemas.microsoft.com/office/powerpoint/2010/main" val="29338443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53</a:t>
            </a:fld>
            <a:endParaRPr lang="en-GB" altLang="en-US"/>
          </a:p>
        </p:txBody>
      </p:sp>
      <p:sp>
        <p:nvSpPr>
          <p:cNvPr id="8" name="Rectangle 7">
            <a:extLst>
              <a:ext uri="{FF2B5EF4-FFF2-40B4-BE49-F238E27FC236}">
                <a16:creationId xmlns:a16="http://schemas.microsoft.com/office/drawing/2014/main" id="{22A3AAF4-09E5-2F43-92F5-CAF7D9B30DDF}"/>
              </a:ext>
            </a:extLst>
          </p:cNvPr>
          <p:cNvSpPr/>
          <p:nvPr/>
        </p:nvSpPr>
        <p:spPr>
          <a:xfrm>
            <a:off x="1105272" y="177313"/>
            <a:ext cx="6912768" cy="1200329"/>
          </a:xfrm>
          <a:prstGeom prst="rect">
            <a:avLst/>
          </a:prstGeom>
        </p:spPr>
        <p:txBody>
          <a:bodyPr wrap="square">
            <a:spAutoFit/>
          </a:bodyPr>
          <a:lstStyle/>
          <a:p>
            <a:pPr algn="ctr"/>
            <a:r>
              <a:rPr lang="en-US" sz="3600" b="1" dirty="0">
                <a:solidFill>
                  <a:schemeClr val="accent2"/>
                </a:solidFill>
              </a:rPr>
              <a:t>Streaming Twitter Data into a MySQL Database</a:t>
            </a:r>
          </a:p>
        </p:txBody>
      </p:sp>
      <p:pic>
        <p:nvPicPr>
          <p:cNvPr id="5" name="Picture 4" descr="Graphical user interface, text, application&#10;&#10;Description automatically generated">
            <a:extLst>
              <a:ext uri="{FF2B5EF4-FFF2-40B4-BE49-F238E27FC236}">
                <a16:creationId xmlns:a16="http://schemas.microsoft.com/office/drawing/2014/main" id="{3E50068D-47CB-FD43-983C-A81F9EFF95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8850" y="1652612"/>
            <a:ext cx="7226300" cy="4584700"/>
          </a:xfrm>
          <a:prstGeom prst="rect">
            <a:avLst/>
          </a:prstGeom>
        </p:spPr>
      </p:pic>
    </p:spTree>
    <p:extLst>
      <p:ext uri="{BB962C8B-B14F-4D97-AF65-F5344CB8AC3E}">
        <p14:creationId xmlns:p14="http://schemas.microsoft.com/office/powerpoint/2010/main" val="341974950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54</a:t>
            </a:fld>
            <a:endParaRPr lang="en-GB" altLang="en-US"/>
          </a:p>
        </p:txBody>
      </p:sp>
      <p:sp>
        <p:nvSpPr>
          <p:cNvPr id="8" name="Rectangle 7">
            <a:extLst>
              <a:ext uri="{FF2B5EF4-FFF2-40B4-BE49-F238E27FC236}">
                <a16:creationId xmlns:a16="http://schemas.microsoft.com/office/drawing/2014/main" id="{22A3AAF4-09E5-2F43-92F5-CAF7D9B30DDF}"/>
              </a:ext>
            </a:extLst>
          </p:cNvPr>
          <p:cNvSpPr/>
          <p:nvPr/>
        </p:nvSpPr>
        <p:spPr>
          <a:xfrm>
            <a:off x="1105272" y="177313"/>
            <a:ext cx="6912768" cy="1200329"/>
          </a:xfrm>
          <a:prstGeom prst="rect">
            <a:avLst/>
          </a:prstGeom>
        </p:spPr>
        <p:txBody>
          <a:bodyPr wrap="square">
            <a:spAutoFit/>
          </a:bodyPr>
          <a:lstStyle/>
          <a:p>
            <a:pPr algn="ctr"/>
            <a:r>
              <a:rPr lang="en-US" sz="3600" b="1" dirty="0">
                <a:solidFill>
                  <a:schemeClr val="accent2"/>
                </a:solidFill>
              </a:rPr>
              <a:t>Streaming Twitter Data into a MySQL Database</a:t>
            </a:r>
          </a:p>
        </p:txBody>
      </p:sp>
      <p:pic>
        <p:nvPicPr>
          <p:cNvPr id="3" name="Picture 2" descr="Graphical user interface, text, application, email&#10;&#10;Description automatically generated">
            <a:extLst>
              <a:ext uri="{FF2B5EF4-FFF2-40B4-BE49-F238E27FC236}">
                <a16:creationId xmlns:a16="http://schemas.microsoft.com/office/drawing/2014/main" id="{EF3A5E97-BB87-4D4A-A0C4-A2B5EC16FE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5696" y="1557934"/>
            <a:ext cx="5009125" cy="5122753"/>
          </a:xfrm>
          <a:prstGeom prst="rect">
            <a:avLst/>
          </a:prstGeom>
        </p:spPr>
      </p:pic>
    </p:spTree>
    <p:extLst>
      <p:ext uri="{BB962C8B-B14F-4D97-AF65-F5344CB8AC3E}">
        <p14:creationId xmlns:p14="http://schemas.microsoft.com/office/powerpoint/2010/main" val="16000263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55</a:t>
            </a:fld>
            <a:endParaRPr lang="en-GB" altLang="en-US"/>
          </a:p>
        </p:txBody>
      </p:sp>
      <p:sp>
        <p:nvSpPr>
          <p:cNvPr id="8" name="Rectangle 7">
            <a:extLst>
              <a:ext uri="{FF2B5EF4-FFF2-40B4-BE49-F238E27FC236}">
                <a16:creationId xmlns:a16="http://schemas.microsoft.com/office/drawing/2014/main" id="{22A3AAF4-09E5-2F43-92F5-CAF7D9B30DDF}"/>
              </a:ext>
            </a:extLst>
          </p:cNvPr>
          <p:cNvSpPr/>
          <p:nvPr/>
        </p:nvSpPr>
        <p:spPr>
          <a:xfrm>
            <a:off x="1105272" y="-3577"/>
            <a:ext cx="6912768" cy="1200329"/>
          </a:xfrm>
          <a:prstGeom prst="rect">
            <a:avLst/>
          </a:prstGeom>
        </p:spPr>
        <p:txBody>
          <a:bodyPr wrap="square">
            <a:spAutoFit/>
          </a:bodyPr>
          <a:lstStyle/>
          <a:p>
            <a:pPr algn="ctr"/>
            <a:r>
              <a:rPr lang="en-US" sz="3600" b="1" dirty="0">
                <a:solidFill>
                  <a:schemeClr val="accent2"/>
                </a:solidFill>
              </a:rPr>
              <a:t>Streaming Twitter Data into a MySQL Database</a:t>
            </a:r>
          </a:p>
        </p:txBody>
      </p:sp>
      <p:pic>
        <p:nvPicPr>
          <p:cNvPr id="5" name="Picture 4" descr="A picture containing text&#10;&#10;Description automatically generated">
            <a:extLst>
              <a:ext uri="{FF2B5EF4-FFF2-40B4-BE49-F238E27FC236}">
                <a16:creationId xmlns:a16="http://schemas.microsoft.com/office/drawing/2014/main" id="{C43D5628-88CF-5F4E-A56D-1D0D1A526D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776" y="1332855"/>
            <a:ext cx="4647933" cy="5048473"/>
          </a:xfrm>
          <a:prstGeom prst="rect">
            <a:avLst/>
          </a:prstGeom>
        </p:spPr>
      </p:pic>
    </p:spTree>
    <p:extLst>
      <p:ext uri="{BB962C8B-B14F-4D97-AF65-F5344CB8AC3E}">
        <p14:creationId xmlns:p14="http://schemas.microsoft.com/office/powerpoint/2010/main" val="24087767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424796" y="2830016"/>
            <a:ext cx="8229600" cy="1143000"/>
          </a:xfrm>
        </p:spPr>
        <p:txBody>
          <a:bodyPr/>
          <a:lstStyle/>
          <a:p>
            <a:r>
              <a:rPr lang="en-US" sz="4000" b="1" dirty="0">
                <a:solidFill>
                  <a:schemeClr val="accent2"/>
                </a:solidFill>
              </a:rPr>
              <a:t>Storing Tweets in a Relational Database: Using </a:t>
            </a:r>
            <a:r>
              <a:rPr lang="en-US" sz="4000" b="1" dirty="0" err="1">
                <a:solidFill>
                  <a:schemeClr val="accent2"/>
                </a:solidFill>
              </a:rPr>
              <a:t>SQLAlchemy</a:t>
            </a:r>
            <a:r>
              <a:rPr lang="en-US" sz="4000" b="1" dirty="0">
                <a:solidFill>
                  <a:schemeClr val="accent2"/>
                </a:solidFill>
              </a:rPr>
              <a:t> </a:t>
            </a:r>
            <a:br>
              <a:rPr lang="en-US" sz="4000" b="1" dirty="0"/>
            </a:b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56</a:t>
            </a:fld>
            <a:endParaRPr lang="en-GB" altLang="en-US"/>
          </a:p>
        </p:txBody>
      </p:sp>
      <p:sp>
        <p:nvSpPr>
          <p:cNvPr id="3" name="Rectangle 2">
            <a:extLst>
              <a:ext uri="{FF2B5EF4-FFF2-40B4-BE49-F238E27FC236}">
                <a16:creationId xmlns:a16="http://schemas.microsoft.com/office/drawing/2014/main" id="{4F8C1147-63CB-A149-B754-C69CA252BB5D}"/>
              </a:ext>
            </a:extLst>
          </p:cNvPr>
          <p:cNvSpPr/>
          <p:nvPr/>
        </p:nvSpPr>
        <p:spPr>
          <a:xfrm>
            <a:off x="611560" y="5094657"/>
            <a:ext cx="8229600" cy="923330"/>
          </a:xfrm>
          <a:prstGeom prst="rect">
            <a:avLst/>
          </a:prstGeom>
        </p:spPr>
        <p:txBody>
          <a:bodyPr wrap="square">
            <a:spAutoFit/>
          </a:bodyPr>
          <a:lstStyle/>
          <a:p>
            <a:r>
              <a:rPr lang="en-US" dirty="0">
                <a:hlinkClick r:id="rId3"/>
              </a:rPr>
              <a:t>https://towardsdatascience.com/storing-tweets-in-a-relational-database-d2e4e76465b2</a:t>
            </a:r>
            <a:endParaRPr lang="en-US" dirty="0"/>
          </a:p>
          <a:p>
            <a:endParaRPr lang="en-US" dirty="0"/>
          </a:p>
        </p:txBody>
      </p:sp>
    </p:spTree>
    <p:extLst>
      <p:ext uri="{BB962C8B-B14F-4D97-AF65-F5344CB8AC3E}">
        <p14:creationId xmlns:p14="http://schemas.microsoft.com/office/powerpoint/2010/main" val="119973169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02840" y="806142"/>
            <a:ext cx="8229600" cy="1143000"/>
          </a:xfrm>
        </p:spPr>
        <p:txBody>
          <a:bodyPr/>
          <a:lstStyle/>
          <a:p>
            <a:r>
              <a:rPr lang="en-US" sz="4000" b="1" dirty="0">
                <a:solidFill>
                  <a:schemeClr val="accent2"/>
                </a:solidFill>
              </a:rPr>
              <a:t>Gathering Tweets from Standard Search</a:t>
            </a:r>
            <a:br>
              <a:rPr lang="en-US" sz="4000" b="1" dirty="0"/>
            </a:b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57</a:t>
            </a:fld>
            <a:endParaRPr lang="en-GB" altLang="en-US"/>
          </a:p>
        </p:txBody>
      </p:sp>
      <p:pic>
        <p:nvPicPr>
          <p:cNvPr id="6" name="Picture 5" descr="Graphical user interface, text, application, email&#10;&#10;Description automatically generated">
            <a:extLst>
              <a:ext uri="{FF2B5EF4-FFF2-40B4-BE49-F238E27FC236}">
                <a16:creationId xmlns:a16="http://schemas.microsoft.com/office/drawing/2014/main" id="{84002515-BE4F-854F-98FD-A655CCC718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368" y="2407310"/>
            <a:ext cx="7812360" cy="2596506"/>
          </a:xfrm>
          <a:prstGeom prst="rect">
            <a:avLst/>
          </a:prstGeom>
        </p:spPr>
      </p:pic>
    </p:spTree>
    <p:extLst>
      <p:ext uri="{BB962C8B-B14F-4D97-AF65-F5344CB8AC3E}">
        <p14:creationId xmlns:p14="http://schemas.microsoft.com/office/powerpoint/2010/main" val="75301842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02840" y="806142"/>
            <a:ext cx="8229600" cy="1143000"/>
          </a:xfrm>
        </p:spPr>
        <p:txBody>
          <a:bodyPr/>
          <a:lstStyle/>
          <a:p>
            <a:r>
              <a:rPr lang="en-US" sz="4000" b="1" dirty="0">
                <a:solidFill>
                  <a:schemeClr val="accent2"/>
                </a:solidFill>
              </a:rPr>
              <a:t>Structuring the Database</a:t>
            </a:r>
            <a:br>
              <a:rPr lang="en-US" sz="4000" b="1" dirty="0">
                <a:solidFill>
                  <a:schemeClr val="accent2"/>
                </a:solidFill>
              </a:rPr>
            </a:br>
            <a:br>
              <a:rPr lang="en-US" sz="4000" b="1" dirty="0"/>
            </a:b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58</a:t>
            </a:fld>
            <a:endParaRPr lang="en-GB" altLang="en-US"/>
          </a:p>
        </p:txBody>
      </p:sp>
      <p:sp>
        <p:nvSpPr>
          <p:cNvPr id="3" name="Rectangle 2">
            <a:extLst>
              <a:ext uri="{FF2B5EF4-FFF2-40B4-BE49-F238E27FC236}">
                <a16:creationId xmlns:a16="http://schemas.microsoft.com/office/drawing/2014/main" id="{9E0275D8-4E17-0F4D-88DD-797B5CE0768F}"/>
              </a:ext>
            </a:extLst>
          </p:cNvPr>
          <p:cNvSpPr/>
          <p:nvPr/>
        </p:nvSpPr>
        <p:spPr>
          <a:xfrm>
            <a:off x="683568" y="1496805"/>
            <a:ext cx="7416824" cy="3693319"/>
          </a:xfrm>
          <a:prstGeom prst="rect">
            <a:avLst/>
          </a:prstGeom>
        </p:spPr>
        <p:txBody>
          <a:bodyPr wrap="square">
            <a:spAutoFit/>
          </a:bodyPr>
          <a:lstStyle/>
          <a:p>
            <a:pPr marL="285750" indent="-285750">
              <a:buFont typeface="Arial" panose="020B0604020202020204" pitchFamily="34" charset="0"/>
              <a:buChar char="•"/>
            </a:pPr>
            <a:r>
              <a:rPr lang="en-US" dirty="0"/>
              <a:t>Any time we have multiple classes of objects in our model that are related in some way, it is an indication that we may want to create a </a:t>
            </a:r>
            <a:r>
              <a:rPr lang="en-US" b="1" dirty="0"/>
              <a:t>relational database</a:t>
            </a:r>
            <a:r>
              <a:rPr lang="en-US" dirty="0"/>
              <a:t>.</a:t>
            </a:r>
          </a:p>
          <a:p>
            <a:pPr marL="285750"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solidFill>
                  <a:schemeClr val="bg2"/>
                </a:solidFill>
              </a:rPr>
              <a:t>To facilitate the design and seeding of our database we will be using an object-relational-mapper (ORM).</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Our problem is as follows</a:t>
            </a:r>
            <a:r>
              <a:rPr lang="en-US" dirty="0"/>
              <a:t>: the SQL database has tables which can contain integers and text and are great for storing our tweets and associated user data. </a:t>
            </a:r>
          </a:p>
          <a:p>
            <a:pPr marL="742950" lvl="1" indent="-285750">
              <a:buFont typeface="Arial" panose="020B0604020202020204" pitchFamily="34" charset="0"/>
              <a:buChar char="•"/>
            </a:pPr>
            <a:r>
              <a:rPr lang="en-US" dirty="0">
                <a:solidFill>
                  <a:schemeClr val="bg2"/>
                </a:solidFill>
              </a:rPr>
              <a:t>But we wish to do analysis in Python, which is an object oriented language, and so we want to be able to interact with tweets and users as objects.</a:t>
            </a:r>
          </a:p>
        </p:txBody>
      </p:sp>
    </p:spTree>
    <p:extLst>
      <p:ext uri="{BB962C8B-B14F-4D97-AF65-F5344CB8AC3E}">
        <p14:creationId xmlns:p14="http://schemas.microsoft.com/office/powerpoint/2010/main" val="14268871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02840" y="806142"/>
            <a:ext cx="8229600" cy="1143000"/>
          </a:xfrm>
        </p:spPr>
        <p:txBody>
          <a:bodyPr/>
          <a:lstStyle/>
          <a:p>
            <a:r>
              <a:rPr lang="en-US" sz="4000" b="1" dirty="0">
                <a:solidFill>
                  <a:schemeClr val="accent2"/>
                </a:solidFill>
              </a:rPr>
              <a:t>Structuring the Database: Object Relational Mapper </a:t>
            </a:r>
            <a:br>
              <a:rPr lang="en-US" sz="4000" b="1" dirty="0">
                <a:solidFill>
                  <a:schemeClr val="accent2"/>
                </a:solidFill>
              </a:rPr>
            </a:br>
            <a:br>
              <a:rPr lang="en-US" sz="4000" b="1" dirty="0"/>
            </a:b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59</a:t>
            </a:fld>
            <a:endParaRPr lang="en-GB" altLang="en-US"/>
          </a:p>
        </p:txBody>
      </p:sp>
      <p:sp>
        <p:nvSpPr>
          <p:cNvPr id="5" name="Rectangle 4">
            <a:extLst>
              <a:ext uri="{FF2B5EF4-FFF2-40B4-BE49-F238E27FC236}">
                <a16:creationId xmlns:a16="http://schemas.microsoft.com/office/drawing/2014/main" id="{5F98975F-6E61-8143-9650-5605521DF5A0}"/>
              </a:ext>
            </a:extLst>
          </p:cNvPr>
          <p:cNvSpPr/>
          <p:nvPr/>
        </p:nvSpPr>
        <p:spPr>
          <a:xfrm>
            <a:off x="755576" y="5616034"/>
            <a:ext cx="8064896" cy="369332"/>
          </a:xfrm>
          <a:prstGeom prst="rect">
            <a:avLst/>
          </a:prstGeom>
        </p:spPr>
        <p:txBody>
          <a:bodyPr wrap="square">
            <a:spAutoFit/>
          </a:bodyPr>
          <a:lstStyle/>
          <a:p>
            <a:r>
              <a:rPr lang="en-US" dirty="0"/>
              <a:t>https://</a:t>
            </a:r>
            <a:r>
              <a:rPr lang="en-US" dirty="0" err="1"/>
              <a:t>www.fullstackpython.com</a:t>
            </a:r>
            <a:r>
              <a:rPr lang="en-US" dirty="0"/>
              <a:t>/object-relational-mappers-</a:t>
            </a:r>
            <a:r>
              <a:rPr lang="en-US" dirty="0" err="1"/>
              <a:t>orms.html</a:t>
            </a:r>
            <a:endParaRPr lang="en-US" dirty="0"/>
          </a:p>
        </p:txBody>
      </p:sp>
      <p:sp>
        <p:nvSpPr>
          <p:cNvPr id="7" name="Rectangle 6">
            <a:extLst>
              <a:ext uri="{FF2B5EF4-FFF2-40B4-BE49-F238E27FC236}">
                <a16:creationId xmlns:a16="http://schemas.microsoft.com/office/drawing/2014/main" id="{CF151035-43AD-D541-AF26-227DB9DAA76B}"/>
              </a:ext>
            </a:extLst>
          </p:cNvPr>
          <p:cNvSpPr/>
          <p:nvPr/>
        </p:nvSpPr>
        <p:spPr>
          <a:xfrm>
            <a:off x="755576" y="1566596"/>
            <a:ext cx="7776864" cy="923330"/>
          </a:xfrm>
          <a:prstGeom prst="rect">
            <a:avLst/>
          </a:prstGeom>
        </p:spPr>
        <p:txBody>
          <a:bodyPr wrap="square">
            <a:spAutoFit/>
          </a:bodyPr>
          <a:lstStyle/>
          <a:p>
            <a:r>
              <a:rPr lang="en-US" dirty="0"/>
              <a:t>An object-relational mapper (ORM) is a code library that automates the transfer of data stored in relational database tables into objects that are more commonly used in application code.</a:t>
            </a:r>
          </a:p>
        </p:txBody>
      </p:sp>
      <p:pic>
        <p:nvPicPr>
          <p:cNvPr id="9" name="Picture 8" descr="Diagram&#10;&#10;Description automatically generated">
            <a:extLst>
              <a:ext uri="{FF2B5EF4-FFF2-40B4-BE49-F238E27FC236}">
                <a16:creationId xmlns:a16="http://schemas.microsoft.com/office/drawing/2014/main" id="{9C7DF56A-F063-DD4D-A896-CCE01A8C25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1884" y="2749785"/>
            <a:ext cx="6660232" cy="2525082"/>
          </a:xfrm>
          <a:prstGeom prst="rect">
            <a:avLst/>
          </a:prstGeom>
        </p:spPr>
      </p:pic>
    </p:spTree>
    <p:extLst>
      <p:ext uri="{BB962C8B-B14F-4D97-AF65-F5344CB8AC3E}">
        <p14:creationId xmlns:p14="http://schemas.microsoft.com/office/powerpoint/2010/main" val="1124361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Use case for Developers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6</a:t>
            </a:fld>
            <a:endParaRPr lang="en-GB" altLang="en-US"/>
          </a:p>
        </p:txBody>
      </p:sp>
      <p:sp>
        <p:nvSpPr>
          <p:cNvPr id="7" name="Rectangle 6">
            <a:extLst>
              <a:ext uri="{FF2B5EF4-FFF2-40B4-BE49-F238E27FC236}">
                <a16:creationId xmlns:a16="http://schemas.microsoft.com/office/drawing/2014/main" id="{F4E05F83-B212-D04E-B594-06D2C86A0A55}"/>
              </a:ext>
            </a:extLst>
          </p:cNvPr>
          <p:cNvSpPr/>
          <p:nvPr/>
        </p:nvSpPr>
        <p:spPr>
          <a:xfrm>
            <a:off x="735250" y="1882522"/>
            <a:ext cx="7416824" cy="2585323"/>
          </a:xfrm>
          <a:prstGeom prst="rect">
            <a:avLst/>
          </a:prstGeom>
        </p:spPr>
        <p:txBody>
          <a:bodyPr wrap="square">
            <a:spAutoFit/>
          </a:bodyPr>
          <a:lstStyle/>
          <a:p>
            <a:pPr marL="342900" indent="-342900">
              <a:buFont typeface="Arial" panose="020B0604020202020204" pitchFamily="34" charset="0"/>
              <a:buChar char="•"/>
            </a:pPr>
            <a:r>
              <a:rPr lang="en-US" dirty="0"/>
              <a:t>One important consideration for developers is to assess whether they need to access only public posts of users from their timeline or whether they need to access all posts.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For the first case, different social media platforms provide public feed APIs (e.g., </a:t>
            </a:r>
            <a:r>
              <a:rPr lang="en-US" u="sng" dirty="0">
                <a:hlinkClick r:id="rId3"/>
              </a:rPr>
              <a:t>https://developers.facebook.com/docs/public_feed/</a:t>
            </a:r>
            <a:r>
              <a:rPr lang="en-US" dirty="0"/>
              <a:t>) where it is possible to extract public posts of a user without his or her explicit approval (i.e., without authentication). </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3661673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02840" y="806142"/>
            <a:ext cx="8229600" cy="1143000"/>
          </a:xfrm>
        </p:spPr>
        <p:txBody>
          <a:bodyPr/>
          <a:lstStyle/>
          <a:p>
            <a:r>
              <a:rPr lang="en-US" sz="4000" b="1" dirty="0">
                <a:solidFill>
                  <a:schemeClr val="accent2"/>
                </a:solidFill>
              </a:rPr>
              <a:t>Structuring the Database: </a:t>
            </a:r>
            <a:r>
              <a:rPr lang="en-US" sz="4000" b="1" dirty="0" err="1">
                <a:solidFill>
                  <a:schemeClr val="accent2"/>
                </a:solidFill>
              </a:rPr>
              <a:t>SQLAlchemy</a:t>
            </a:r>
            <a:br>
              <a:rPr lang="en-US" sz="4000" b="1" dirty="0">
                <a:solidFill>
                  <a:schemeClr val="accent2"/>
                </a:solidFill>
              </a:rPr>
            </a:br>
            <a:br>
              <a:rPr lang="en-US" sz="4000" b="1" dirty="0"/>
            </a:b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60</a:t>
            </a:fld>
            <a:endParaRPr lang="en-GB" altLang="en-US"/>
          </a:p>
        </p:txBody>
      </p:sp>
      <p:sp>
        <p:nvSpPr>
          <p:cNvPr id="3" name="Rectangle 2">
            <a:extLst>
              <a:ext uri="{FF2B5EF4-FFF2-40B4-BE49-F238E27FC236}">
                <a16:creationId xmlns:a16="http://schemas.microsoft.com/office/drawing/2014/main" id="{9E0275D8-4E17-0F4D-88DD-797B5CE0768F}"/>
              </a:ext>
            </a:extLst>
          </p:cNvPr>
          <p:cNvSpPr/>
          <p:nvPr/>
        </p:nvSpPr>
        <p:spPr>
          <a:xfrm>
            <a:off x="709228" y="1925538"/>
            <a:ext cx="7416824" cy="3877985"/>
          </a:xfrm>
          <a:prstGeom prst="rect">
            <a:avLst/>
          </a:prstGeom>
        </p:spPr>
        <p:txBody>
          <a:bodyPr wrap="square">
            <a:spAutoFit/>
          </a:bodyPr>
          <a:lstStyle/>
          <a:p>
            <a:pPr marL="285750" indent="-285750">
              <a:buFont typeface="Arial" panose="020B0604020202020204" pitchFamily="34" charset="0"/>
              <a:buChar char="•"/>
            </a:pPr>
            <a:r>
              <a:rPr lang="en-US" dirty="0">
                <a:hlinkClick r:id="rId3"/>
              </a:rPr>
              <a:t>https://www.sqlalchemy.org/</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The Python SQL Toolkit and Object Relational Mapper</a:t>
            </a:r>
          </a:p>
          <a:p>
            <a:r>
              <a:rPr lang="en-US" b="1" dirty="0"/>
              <a:t>	</a:t>
            </a:r>
            <a:r>
              <a:rPr lang="en-US" sz="1600" dirty="0" err="1">
                <a:solidFill>
                  <a:schemeClr val="bg2"/>
                </a:solidFill>
              </a:rPr>
              <a:t>SQLAlchemy</a:t>
            </a:r>
            <a:r>
              <a:rPr lang="en-US" sz="1600" dirty="0">
                <a:solidFill>
                  <a:schemeClr val="bg2"/>
                </a:solidFill>
              </a:rPr>
              <a:t> is the Python SQL toolkit and Object Relational 	Mapper that gives application developers the full power and 	flexibility 	of SQL.</a:t>
            </a:r>
          </a:p>
          <a:p>
            <a:endParaRPr lang="en-US" sz="1600" dirty="0">
              <a:solidFill>
                <a:schemeClr val="bg2"/>
              </a:solidFill>
            </a:endParaRPr>
          </a:p>
          <a:p>
            <a:pPr marL="285750" indent="-285750">
              <a:buFont typeface="Arial" panose="020B0604020202020204" pitchFamily="34" charset="0"/>
              <a:buChar char="•"/>
            </a:pPr>
            <a:r>
              <a:rPr lang="en-US" dirty="0" err="1"/>
              <a:t>SQLAlchemy</a:t>
            </a:r>
            <a:r>
              <a:rPr lang="en-US" dirty="0"/>
              <a:t> offers an easy way to design the architecture of our SQL database entirely in Python code, mapping out the relationships that we want in a simple way.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SQLAlchemy</a:t>
            </a:r>
            <a:r>
              <a:rPr lang="en-US" dirty="0"/>
              <a:t> considers the database to be a relational algebra engine, not just a collection of tables.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55525142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02840" y="806142"/>
            <a:ext cx="8229600" cy="1143000"/>
          </a:xfrm>
        </p:spPr>
        <p:txBody>
          <a:bodyPr/>
          <a:lstStyle/>
          <a:p>
            <a:r>
              <a:rPr lang="en-US" sz="4000" b="1" dirty="0">
                <a:solidFill>
                  <a:schemeClr val="accent2"/>
                </a:solidFill>
              </a:rPr>
              <a:t>Structuring the Database: </a:t>
            </a:r>
            <a:r>
              <a:rPr lang="en-US" sz="4000" b="1" dirty="0" err="1">
                <a:solidFill>
                  <a:schemeClr val="accent2"/>
                </a:solidFill>
              </a:rPr>
              <a:t>SQLAlchemy</a:t>
            </a:r>
            <a:br>
              <a:rPr lang="en-US" sz="4000" b="1" dirty="0">
                <a:solidFill>
                  <a:schemeClr val="accent2"/>
                </a:solidFill>
              </a:rPr>
            </a:br>
            <a:br>
              <a:rPr lang="en-US" sz="4000" b="1" dirty="0"/>
            </a:b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61</a:t>
            </a:fld>
            <a:endParaRPr lang="en-GB" altLang="en-US"/>
          </a:p>
        </p:txBody>
      </p:sp>
      <p:sp>
        <p:nvSpPr>
          <p:cNvPr id="3" name="Rectangle 2">
            <a:extLst>
              <a:ext uri="{FF2B5EF4-FFF2-40B4-BE49-F238E27FC236}">
                <a16:creationId xmlns:a16="http://schemas.microsoft.com/office/drawing/2014/main" id="{9E0275D8-4E17-0F4D-88DD-797B5CE0768F}"/>
              </a:ext>
            </a:extLst>
          </p:cNvPr>
          <p:cNvSpPr/>
          <p:nvPr/>
        </p:nvSpPr>
        <p:spPr>
          <a:xfrm>
            <a:off x="611560" y="1461175"/>
            <a:ext cx="7416824" cy="2031325"/>
          </a:xfrm>
          <a:prstGeom prst="rect">
            <a:avLst/>
          </a:prstGeom>
        </p:spPr>
        <p:txBody>
          <a:bodyPr wrap="square">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Rows can be selected from not only tables but also joins and other select statements; any of these units can be composed into a larger structure.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Moreover, it then allows us to execute SQL queries from Python</a:t>
            </a:r>
          </a:p>
        </p:txBody>
      </p:sp>
    </p:spTree>
    <p:extLst>
      <p:ext uri="{BB962C8B-B14F-4D97-AF65-F5344CB8AC3E}">
        <p14:creationId xmlns:p14="http://schemas.microsoft.com/office/powerpoint/2010/main" val="245344615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02840" y="917848"/>
            <a:ext cx="8229600" cy="1143000"/>
          </a:xfrm>
        </p:spPr>
        <p:txBody>
          <a:bodyPr/>
          <a:lstStyle/>
          <a:p>
            <a:r>
              <a:rPr lang="en-US" sz="4000" b="1" dirty="0">
                <a:solidFill>
                  <a:schemeClr val="accent2"/>
                </a:solidFill>
              </a:rPr>
              <a:t>Structuring the Database: </a:t>
            </a:r>
            <a:r>
              <a:rPr lang="en-US" sz="4000" b="1" dirty="0" err="1">
                <a:solidFill>
                  <a:schemeClr val="accent2"/>
                </a:solidFill>
              </a:rPr>
              <a:t>SQLAlchemy</a:t>
            </a:r>
            <a:br>
              <a:rPr lang="en-US" sz="4000" b="1" dirty="0">
                <a:solidFill>
                  <a:schemeClr val="accent2"/>
                </a:solidFill>
              </a:rPr>
            </a:br>
            <a:br>
              <a:rPr lang="en-US" sz="4000" b="1" dirty="0"/>
            </a:b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62</a:t>
            </a:fld>
            <a:endParaRPr lang="en-GB" altLang="en-US"/>
          </a:p>
        </p:txBody>
      </p:sp>
      <p:sp>
        <p:nvSpPr>
          <p:cNvPr id="3" name="Rectangle 2">
            <a:extLst>
              <a:ext uri="{FF2B5EF4-FFF2-40B4-BE49-F238E27FC236}">
                <a16:creationId xmlns:a16="http://schemas.microsoft.com/office/drawing/2014/main" id="{9E0275D8-4E17-0F4D-88DD-797B5CE0768F}"/>
              </a:ext>
            </a:extLst>
          </p:cNvPr>
          <p:cNvSpPr/>
          <p:nvPr/>
        </p:nvSpPr>
        <p:spPr>
          <a:xfrm>
            <a:off x="611560" y="1461175"/>
            <a:ext cx="7416824" cy="1477328"/>
          </a:xfrm>
          <a:prstGeom prst="rect">
            <a:avLst/>
          </a:prstGeom>
        </p:spPr>
        <p:txBody>
          <a:bodyPr wrap="square">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hlinkClick r:id="rId3"/>
              </a:rPr>
              <a:t>Purpose of SQLAlchemy over MySQLdb</a:t>
            </a:r>
            <a:endParaRPr lang="en-US" b="1"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2B3FBE5D-AE59-EE4E-9800-47C161902E17}"/>
              </a:ext>
            </a:extLst>
          </p:cNvPr>
          <p:cNvSpPr/>
          <p:nvPr/>
        </p:nvSpPr>
        <p:spPr>
          <a:xfrm>
            <a:off x="899592" y="2903835"/>
            <a:ext cx="7632848" cy="923330"/>
          </a:xfrm>
          <a:prstGeom prst="rect">
            <a:avLst/>
          </a:prstGeom>
        </p:spPr>
        <p:txBody>
          <a:bodyPr wrap="square">
            <a:spAutoFit/>
          </a:bodyPr>
          <a:lstStyle/>
          <a:p>
            <a:pPr marL="285750" indent="-285750">
              <a:buFont typeface="Arial" panose="020B0604020202020204" pitchFamily="34" charset="0"/>
              <a:buChar char="•"/>
            </a:pPr>
            <a:r>
              <a:rPr lang="en-US" dirty="0"/>
              <a:t>You don't use </a:t>
            </a:r>
            <a:r>
              <a:rPr lang="en-US" dirty="0" err="1"/>
              <a:t>SQLAlchemy</a:t>
            </a:r>
            <a:r>
              <a:rPr lang="en-US" dirty="0"/>
              <a:t> instead of </a:t>
            </a:r>
            <a:r>
              <a:rPr lang="en-US" dirty="0" err="1"/>
              <a:t>MySQLdb</a:t>
            </a:r>
            <a:r>
              <a:rPr lang="en-US" dirty="0"/>
              <a:t>—you use </a:t>
            </a:r>
            <a:r>
              <a:rPr lang="en-US" dirty="0" err="1"/>
              <a:t>SQLAlchemy</a:t>
            </a:r>
            <a:r>
              <a:rPr lang="en-US" dirty="0"/>
              <a:t> to access something like </a:t>
            </a:r>
            <a:r>
              <a:rPr lang="en-US" dirty="0" err="1"/>
              <a:t>MySQLdb</a:t>
            </a:r>
            <a:r>
              <a:rPr lang="en-US" dirty="0"/>
              <a:t>, the sqlite3 module, or whatever other database driver you are using. </a:t>
            </a:r>
          </a:p>
        </p:txBody>
      </p:sp>
      <p:sp>
        <p:nvSpPr>
          <p:cNvPr id="6" name="Rectangle 5">
            <a:extLst>
              <a:ext uri="{FF2B5EF4-FFF2-40B4-BE49-F238E27FC236}">
                <a16:creationId xmlns:a16="http://schemas.microsoft.com/office/drawing/2014/main" id="{F6D1F7B2-24BB-CE41-B256-73E19A7E640C}"/>
              </a:ext>
            </a:extLst>
          </p:cNvPr>
          <p:cNvSpPr/>
          <p:nvPr/>
        </p:nvSpPr>
        <p:spPr>
          <a:xfrm>
            <a:off x="899592" y="4389863"/>
            <a:ext cx="7344816" cy="923330"/>
          </a:xfrm>
          <a:prstGeom prst="rect">
            <a:avLst/>
          </a:prstGeom>
        </p:spPr>
        <p:txBody>
          <a:bodyPr wrap="square">
            <a:spAutoFit/>
          </a:bodyPr>
          <a:lstStyle/>
          <a:p>
            <a:pPr marL="285750" indent="-285750">
              <a:buFont typeface="Arial" panose="020B0604020202020204" pitchFamily="34" charset="0"/>
              <a:buChar char="•"/>
            </a:pPr>
            <a:r>
              <a:rPr lang="en-US" dirty="0"/>
              <a:t>Easier portability among different DB engines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Higher level of abstraction (and thus potentially higher productivity)</a:t>
            </a:r>
          </a:p>
        </p:txBody>
      </p:sp>
    </p:spTree>
    <p:extLst>
      <p:ext uri="{BB962C8B-B14F-4D97-AF65-F5344CB8AC3E}">
        <p14:creationId xmlns:p14="http://schemas.microsoft.com/office/powerpoint/2010/main" val="148905753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02840" y="806142"/>
            <a:ext cx="8229600" cy="1143000"/>
          </a:xfrm>
        </p:spPr>
        <p:txBody>
          <a:bodyPr/>
          <a:lstStyle/>
          <a:p>
            <a:r>
              <a:rPr lang="en-US" sz="4000" b="1" dirty="0">
                <a:solidFill>
                  <a:schemeClr val="accent2"/>
                </a:solidFill>
              </a:rPr>
              <a:t>Structuring the Database</a:t>
            </a:r>
            <a:br>
              <a:rPr lang="en-US" sz="4000" b="1" dirty="0">
                <a:solidFill>
                  <a:schemeClr val="accent2"/>
                </a:solidFill>
              </a:rPr>
            </a:br>
            <a:br>
              <a:rPr lang="en-US" sz="4000" b="1" dirty="0"/>
            </a:b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63</a:t>
            </a:fld>
            <a:endParaRPr lang="en-GB" altLang="en-US"/>
          </a:p>
        </p:txBody>
      </p:sp>
      <p:pic>
        <p:nvPicPr>
          <p:cNvPr id="6" name="Picture 5" descr="Text&#10;&#10;Description automatically generated">
            <a:extLst>
              <a:ext uri="{FF2B5EF4-FFF2-40B4-BE49-F238E27FC236}">
                <a16:creationId xmlns:a16="http://schemas.microsoft.com/office/drawing/2014/main" id="{3855ADEE-F4AA-7041-9E96-9923C06C0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1602248"/>
            <a:ext cx="5125690" cy="4741538"/>
          </a:xfrm>
          <a:prstGeom prst="rect">
            <a:avLst/>
          </a:prstGeom>
        </p:spPr>
      </p:pic>
    </p:spTree>
    <p:extLst>
      <p:ext uri="{BB962C8B-B14F-4D97-AF65-F5344CB8AC3E}">
        <p14:creationId xmlns:p14="http://schemas.microsoft.com/office/powerpoint/2010/main" val="106240818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02840" y="980728"/>
            <a:ext cx="8229600" cy="1143000"/>
          </a:xfrm>
        </p:spPr>
        <p:txBody>
          <a:bodyPr/>
          <a:lstStyle/>
          <a:p>
            <a:r>
              <a:rPr lang="en-US" sz="4000" b="1" dirty="0">
                <a:solidFill>
                  <a:schemeClr val="accent2"/>
                </a:solidFill>
              </a:rPr>
              <a:t>Streaming Tweets Live</a:t>
            </a:r>
            <a:br>
              <a:rPr lang="en-US" sz="4000" b="1" dirty="0"/>
            </a:br>
            <a:br>
              <a:rPr lang="en-US" sz="4000" b="1" dirty="0">
                <a:solidFill>
                  <a:schemeClr val="accent2"/>
                </a:solidFill>
              </a:rPr>
            </a:br>
            <a:br>
              <a:rPr lang="en-US" sz="4000" b="1" dirty="0"/>
            </a:b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64</a:t>
            </a:fld>
            <a:endParaRPr lang="en-GB" altLang="en-US"/>
          </a:p>
        </p:txBody>
      </p:sp>
      <p:sp>
        <p:nvSpPr>
          <p:cNvPr id="3" name="Rectangle 2">
            <a:extLst>
              <a:ext uri="{FF2B5EF4-FFF2-40B4-BE49-F238E27FC236}">
                <a16:creationId xmlns:a16="http://schemas.microsoft.com/office/drawing/2014/main" id="{384CEE92-3B13-F241-956A-BDC437CBDB65}"/>
              </a:ext>
            </a:extLst>
          </p:cNvPr>
          <p:cNvSpPr/>
          <p:nvPr/>
        </p:nvSpPr>
        <p:spPr>
          <a:xfrm>
            <a:off x="827584" y="1377642"/>
            <a:ext cx="7859216" cy="646331"/>
          </a:xfrm>
          <a:prstGeom prst="rect">
            <a:avLst/>
          </a:prstGeom>
        </p:spPr>
        <p:txBody>
          <a:bodyPr wrap="square">
            <a:spAutoFit/>
          </a:bodyPr>
          <a:lstStyle/>
          <a:p>
            <a:pPr marL="285750" indent="-285750">
              <a:buFont typeface="Arial" panose="020B0604020202020204" pitchFamily="34" charset="0"/>
              <a:buChar char="•"/>
            </a:pPr>
            <a:r>
              <a:rPr lang="en-US" dirty="0"/>
              <a:t>Now that we have our database set up, we can begin to populate it. </a:t>
            </a:r>
          </a:p>
          <a:p>
            <a:pPr marL="285750" indent="-285750">
              <a:buFont typeface="Arial" panose="020B0604020202020204" pitchFamily="34" charset="0"/>
              <a:buChar char="•"/>
            </a:pPr>
            <a:endParaRPr lang="en-US" dirty="0"/>
          </a:p>
        </p:txBody>
      </p:sp>
      <p:pic>
        <p:nvPicPr>
          <p:cNvPr id="7" name="Picture 6" descr="Text&#10;&#10;Description automatically generated">
            <a:extLst>
              <a:ext uri="{FF2B5EF4-FFF2-40B4-BE49-F238E27FC236}">
                <a16:creationId xmlns:a16="http://schemas.microsoft.com/office/drawing/2014/main" id="{2B10B462-8C7F-5149-8688-D70D425C2F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7624" y="2000088"/>
            <a:ext cx="4373860" cy="4468532"/>
          </a:xfrm>
          <a:prstGeom prst="rect">
            <a:avLst/>
          </a:prstGeom>
        </p:spPr>
      </p:pic>
    </p:spTree>
    <p:extLst>
      <p:ext uri="{BB962C8B-B14F-4D97-AF65-F5344CB8AC3E}">
        <p14:creationId xmlns:p14="http://schemas.microsoft.com/office/powerpoint/2010/main" val="260005580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02840" y="980728"/>
            <a:ext cx="8229600" cy="1143000"/>
          </a:xfrm>
        </p:spPr>
        <p:txBody>
          <a:bodyPr/>
          <a:lstStyle/>
          <a:p>
            <a:r>
              <a:rPr lang="en-US" sz="4000" b="1" dirty="0">
                <a:solidFill>
                  <a:schemeClr val="accent2"/>
                </a:solidFill>
              </a:rPr>
              <a:t>Streaming Tweets Live</a:t>
            </a:r>
            <a:br>
              <a:rPr lang="en-US" sz="4000" b="1" dirty="0"/>
            </a:br>
            <a:br>
              <a:rPr lang="en-US" sz="4000" b="1" dirty="0">
                <a:solidFill>
                  <a:schemeClr val="accent2"/>
                </a:solidFill>
              </a:rPr>
            </a:br>
            <a:br>
              <a:rPr lang="en-US" sz="4000" b="1" dirty="0"/>
            </a:br>
            <a:endParaRPr lang="en-US" sz="4000" b="1" dirty="0">
              <a:solidFill>
                <a:schemeClr val="accent2"/>
              </a:solidFill>
            </a:endParaRP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65</a:t>
            </a:fld>
            <a:endParaRPr lang="en-GB" altLang="en-US"/>
          </a:p>
        </p:txBody>
      </p:sp>
      <p:sp>
        <p:nvSpPr>
          <p:cNvPr id="3" name="Rectangle 2">
            <a:extLst>
              <a:ext uri="{FF2B5EF4-FFF2-40B4-BE49-F238E27FC236}">
                <a16:creationId xmlns:a16="http://schemas.microsoft.com/office/drawing/2014/main" id="{384CEE92-3B13-F241-956A-BDC437CBDB65}"/>
              </a:ext>
            </a:extLst>
          </p:cNvPr>
          <p:cNvSpPr/>
          <p:nvPr/>
        </p:nvSpPr>
        <p:spPr>
          <a:xfrm>
            <a:off x="827584" y="1377642"/>
            <a:ext cx="7859216" cy="646331"/>
          </a:xfrm>
          <a:prstGeom prst="rect">
            <a:avLst/>
          </a:prstGeom>
        </p:spPr>
        <p:txBody>
          <a:bodyPr wrap="square">
            <a:spAutoFit/>
          </a:bodyPr>
          <a:lstStyle/>
          <a:p>
            <a:pPr marL="285750" indent="-285750">
              <a:buFont typeface="Arial" panose="020B0604020202020204" pitchFamily="34" charset="0"/>
              <a:buChar char="•"/>
            </a:pPr>
            <a:r>
              <a:rPr lang="en-US" dirty="0"/>
              <a:t>Now that we have our database set up, we can begin to populate it. </a:t>
            </a:r>
          </a:p>
          <a:p>
            <a:pPr marL="285750" indent="-285750">
              <a:buFont typeface="Arial" panose="020B0604020202020204" pitchFamily="34" charset="0"/>
              <a:buChar char="•"/>
            </a:pPr>
            <a:endParaRPr lang="en-US" dirty="0"/>
          </a:p>
        </p:txBody>
      </p:sp>
      <p:pic>
        <p:nvPicPr>
          <p:cNvPr id="6" name="Picture 5" descr="Text&#10;&#10;Description automatically generated">
            <a:extLst>
              <a:ext uri="{FF2B5EF4-FFF2-40B4-BE49-F238E27FC236}">
                <a16:creationId xmlns:a16="http://schemas.microsoft.com/office/drawing/2014/main" id="{9A087338-44FD-F741-848F-B646EB57A0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125" y="2343899"/>
            <a:ext cx="7899400" cy="3581400"/>
          </a:xfrm>
          <a:prstGeom prst="rect">
            <a:avLst/>
          </a:prstGeom>
        </p:spPr>
      </p:pic>
    </p:spTree>
    <p:extLst>
      <p:ext uri="{BB962C8B-B14F-4D97-AF65-F5344CB8AC3E}">
        <p14:creationId xmlns:p14="http://schemas.microsoft.com/office/powerpoint/2010/main" val="28527152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02840" y="2708920"/>
            <a:ext cx="8229600" cy="1143000"/>
          </a:xfrm>
        </p:spPr>
        <p:txBody>
          <a:bodyPr/>
          <a:lstStyle/>
          <a:p>
            <a:r>
              <a:rPr lang="en-US" b="1" dirty="0">
                <a:solidFill>
                  <a:schemeClr val="accent2"/>
                </a:solidFill>
              </a:rPr>
              <a:t>Storing Tweets in a NoSQL Database: MongoDB</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66</a:t>
            </a:fld>
            <a:endParaRPr lang="en-GB" altLang="en-US"/>
          </a:p>
        </p:txBody>
      </p:sp>
      <p:sp>
        <p:nvSpPr>
          <p:cNvPr id="5" name="Rectangle 4">
            <a:extLst>
              <a:ext uri="{FF2B5EF4-FFF2-40B4-BE49-F238E27FC236}">
                <a16:creationId xmlns:a16="http://schemas.microsoft.com/office/drawing/2014/main" id="{E06F5546-B63E-3942-9E9F-057D976D79F4}"/>
              </a:ext>
            </a:extLst>
          </p:cNvPr>
          <p:cNvSpPr/>
          <p:nvPr/>
        </p:nvSpPr>
        <p:spPr>
          <a:xfrm>
            <a:off x="827584" y="5157192"/>
            <a:ext cx="7859216" cy="369332"/>
          </a:xfrm>
          <a:prstGeom prst="rect">
            <a:avLst/>
          </a:prstGeom>
        </p:spPr>
        <p:txBody>
          <a:bodyPr wrap="square">
            <a:spAutoFit/>
          </a:bodyPr>
          <a:lstStyle/>
          <a:p>
            <a:r>
              <a:rPr lang="en-US" dirty="0"/>
              <a:t>https://</a:t>
            </a:r>
            <a:r>
              <a:rPr lang="en-US" dirty="0" err="1"/>
              <a:t>pythondata.com</a:t>
            </a:r>
            <a:r>
              <a:rPr lang="en-US" dirty="0"/>
              <a:t>/collecting-storing-tweets-with-python-and-</a:t>
            </a:r>
            <a:r>
              <a:rPr lang="en-US" dirty="0" err="1"/>
              <a:t>mongodb</a:t>
            </a:r>
            <a:r>
              <a:rPr lang="en-US" dirty="0"/>
              <a:t>/</a:t>
            </a:r>
          </a:p>
        </p:txBody>
      </p:sp>
    </p:spTree>
    <p:extLst>
      <p:ext uri="{BB962C8B-B14F-4D97-AF65-F5344CB8AC3E}">
        <p14:creationId xmlns:p14="http://schemas.microsoft.com/office/powerpoint/2010/main" val="159763166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67</a:t>
            </a:fld>
            <a:endParaRPr lang="en-GB" altLang="en-US"/>
          </a:p>
        </p:txBody>
      </p:sp>
      <p:sp>
        <p:nvSpPr>
          <p:cNvPr id="2" name="Rectangle 1">
            <a:extLst>
              <a:ext uri="{FF2B5EF4-FFF2-40B4-BE49-F238E27FC236}">
                <a16:creationId xmlns:a16="http://schemas.microsoft.com/office/drawing/2014/main" id="{4C519645-EDA3-0641-9693-D26F7403DB1F}"/>
              </a:ext>
            </a:extLst>
          </p:cNvPr>
          <p:cNvSpPr/>
          <p:nvPr/>
        </p:nvSpPr>
        <p:spPr>
          <a:xfrm>
            <a:off x="755576" y="404664"/>
            <a:ext cx="7931224" cy="769441"/>
          </a:xfrm>
          <a:prstGeom prst="rect">
            <a:avLst/>
          </a:prstGeom>
        </p:spPr>
        <p:txBody>
          <a:bodyPr wrap="square">
            <a:spAutoFit/>
          </a:bodyPr>
          <a:lstStyle/>
          <a:p>
            <a:pPr algn="ctr"/>
            <a:r>
              <a:rPr lang="en-US" sz="4400" b="1" dirty="0">
                <a:solidFill>
                  <a:schemeClr val="accent2"/>
                </a:solidFill>
              </a:rPr>
              <a:t>NoSQL Database</a:t>
            </a:r>
            <a:endParaRPr lang="en-US" sz="4400" dirty="0"/>
          </a:p>
        </p:txBody>
      </p:sp>
      <p:sp>
        <p:nvSpPr>
          <p:cNvPr id="5" name="Rectangle 4">
            <a:extLst>
              <a:ext uri="{FF2B5EF4-FFF2-40B4-BE49-F238E27FC236}">
                <a16:creationId xmlns:a16="http://schemas.microsoft.com/office/drawing/2014/main" id="{24927912-E874-284B-8087-9F4094A97CC5}"/>
              </a:ext>
            </a:extLst>
          </p:cNvPr>
          <p:cNvSpPr/>
          <p:nvPr/>
        </p:nvSpPr>
        <p:spPr>
          <a:xfrm>
            <a:off x="784672" y="1700808"/>
            <a:ext cx="7099696" cy="3970318"/>
          </a:xfrm>
          <a:prstGeom prst="rect">
            <a:avLst/>
          </a:prstGeom>
        </p:spPr>
        <p:txBody>
          <a:bodyPr wrap="square">
            <a:spAutoFit/>
          </a:bodyPr>
          <a:lstStyle/>
          <a:p>
            <a:pPr marL="285750" indent="-285750">
              <a:buFont typeface="Arial" panose="020B0604020202020204" pitchFamily="34" charset="0"/>
              <a:buChar char="•"/>
            </a:pPr>
            <a:r>
              <a:rPr lang="en-US" b="1" dirty="0"/>
              <a:t>NoSQL database</a:t>
            </a:r>
            <a:r>
              <a:rPr lang="en-US" dirty="0"/>
              <a:t> technology is a </a:t>
            </a:r>
            <a:r>
              <a:rPr lang="en-US" b="1" dirty="0"/>
              <a:t>database</a:t>
            </a:r>
            <a:r>
              <a:rPr lang="en-US" dirty="0"/>
              <a:t> type that stores information in JSON documents instead of columns and rows used by relational </a:t>
            </a:r>
            <a:r>
              <a:rPr lang="en-US" b="1" dirty="0"/>
              <a:t>databases</a:t>
            </a:r>
            <a:r>
              <a:rPr lang="en-US" dirty="0"/>
              <a: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Consequently, </a:t>
            </a:r>
            <a:r>
              <a:rPr lang="en-US" b="1" dirty="0"/>
              <a:t>NoSQL databases</a:t>
            </a:r>
            <a:r>
              <a:rPr lang="en-US" dirty="0"/>
              <a:t> are built to be flexible, scalable, and capable of rapidly responding to the data management demands of modern businesses.</a:t>
            </a:r>
          </a:p>
          <a:p>
            <a:pPr marL="285750" indent="-285750">
              <a:buFont typeface="Arial" panose="020B0604020202020204" pitchFamily="34" charset="0"/>
              <a:buChar char="•"/>
            </a:pPr>
            <a:endParaRPr lang="en-US" dirty="0">
              <a:hlinkClick r:id="rId3"/>
            </a:endParaRPr>
          </a:p>
          <a:p>
            <a:pPr marL="285750" indent="-285750">
              <a:buFont typeface="Arial" panose="020B0604020202020204" pitchFamily="34" charset="0"/>
              <a:buChar char="•"/>
            </a:pPr>
            <a:r>
              <a:rPr lang="en-US" dirty="0"/>
              <a:t>MongoDB is a cross-platform document-oriented database program.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Classified as a NoSQL database program, MongoDB uses JSON-like documents with optional schemas.</a:t>
            </a:r>
            <a:br>
              <a:rPr lang="en-US" dirty="0">
                <a:hlinkClick r:id="rId3"/>
              </a:rPr>
            </a:br>
            <a:endParaRPr lang="en-US" b="1" dirty="0">
              <a:hlinkClick r:id="rId3"/>
            </a:endParaRPr>
          </a:p>
        </p:txBody>
      </p:sp>
    </p:spTree>
    <p:extLst>
      <p:ext uri="{BB962C8B-B14F-4D97-AF65-F5344CB8AC3E}">
        <p14:creationId xmlns:p14="http://schemas.microsoft.com/office/powerpoint/2010/main" val="205700147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68</a:t>
            </a:fld>
            <a:endParaRPr lang="en-GB" altLang="en-US"/>
          </a:p>
        </p:txBody>
      </p:sp>
      <p:sp>
        <p:nvSpPr>
          <p:cNvPr id="2" name="Rectangle 1">
            <a:extLst>
              <a:ext uri="{FF2B5EF4-FFF2-40B4-BE49-F238E27FC236}">
                <a16:creationId xmlns:a16="http://schemas.microsoft.com/office/drawing/2014/main" id="{4C519645-EDA3-0641-9693-D26F7403DB1F}"/>
              </a:ext>
            </a:extLst>
          </p:cNvPr>
          <p:cNvSpPr/>
          <p:nvPr/>
        </p:nvSpPr>
        <p:spPr>
          <a:xfrm>
            <a:off x="755576" y="404664"/>
            <a:ext cx="7931224" cy="769441"/>
          </a:xfrm>
          <a:prstGeom prst="rect">
            <a:avLst/>
          </a:prstGeom>
        </p:spPr>
        <p:txBody>
          <a:bodyPr wrap="square">
            <a:spAutoFit/>
          </a:bodyPr>
          <a:lstStyle/>
          <a:p>
            <a:pPr algn="ctr"/>
            <a:r>
              <a:rPr lang="en-US" sz="4400" b="1" dirty="0">
                <a:solidFill>
                  <a:schemeClr val="accent2"/>
                </a:solidFill>
              </a:rPr>
              <a:t>Storing Tweets in MongoDB</a:t>
            </a:r>
            <a:endParaRPr lang="en-US" sz="4400" dirty="0"/>
          </a:p>
        </p:txBody>
      </p:sp>
      <p:sp>
        <p:nvSpPr>
          <p:cNvPr id="3" name="Rectangle 2">
            <a:extLst>
              <a:ext uri="{FF2B5EF4-FFF2-40B4-BE49-F238E27FC236}">
                <a16:creationId xmlns:a16="http://schemas.microsoft.com/office/drawing/2014/main" id="{B1E89D44-7402-6C46-9F2C-A67435ABADD8}"/>
              </a:ext>
            </a:extLst>
          </p:cNvPr>
          <p:cNvSpPr/>
          <p:nvPr/>
        </p:nvSpPr>
        <p:spPr>
          <a:xfrm>
            <a:off x="899592" y="1738803"/>
            <a:ext cx="5904656" cy="1477328"/>
          </a:xfrm>
          <a:prstGeom prst="rect">
            <a:avLst/>
          </a:prstGeom>
        </p:spPr>
        <p:txBody>
          <a:bodyPr wrap="square">
            <a:spAutoFit/>
          </a:bodyPr>
          <a:lstStyle/>
          <a:p>
            <a:r>
              <a:rPr lang="en-US" dirty="0"/>
              <a:t>import </a:t>
            </a:r>
            <a:r>
              <a:rPr lang="en-US" dirty="0" err="1"/>
              <a:t>tweepy</a:t>
            </a:r>
            <a:r>
              <a:rPr lang="en-US" dirty="0"/>
              <a:t> </a:t>
            </a:r>
          </a:p>
          <a:p>
            <a:r>
              <a:rPr lang="en-US" dirty="0"/>
              <a:t>import json from </a:t>
            </a:r>
            <a:r>
              <a:rPr lang="en-US" dirty="0" err="1"/>
              <a:t>pymongo</a:t>
            </a:r>
            <a:r>
              <a:rPr lang="en-US" dirty="0"/>
              <a:t> import </a:t>
            </a:r>
            <a:r>
              <a:rPr lang="en-US" dirty="0" err="1"/>
              <a:t>MongoClient</a:t>
            </a:r>
            <a:endParaRPr lang="en-US" dirty="0"/>
          </a:p>
          <a:p>
            <a:r>
              <a:rPr lang="en-US" dirty="0"/>
              <a:t>MONGO_HOST= '</a:t>
            </a:r>
            <a:r>
              <a:rPr lang="en-US" dirty="0" err="1"/>
              <a:t>mongodb</a:t>
            </a:r>
            <a:r>
              <a:rPr lang="en-US" dirty="0"/>
              <a:t>://localhost/</a:t>
            </a:r>
            <a:r>
              <a:rPr lang="en-US" dirty="0" err="1"/>
              <a:t>twitterdb</a:t>
            </a:r>
            <a:r>
              <a:rPr lang="en-US" dirty="0"/>
              <a:t>’</a:t>
            </a:r>
          </a:p>
          <a:p>
            <a:endParaRPr lang="en-US" dirty="0"/>
          </a:p>
          <a:p>
            <a:endParaRPr lang="en-US" dirty="0"/>
          </a:p>
        </p:txBody>
      </p:sp>
      <p:sp>
        <p:nvSpPr>
          <p:cNvPr id="6" name="Rectangle 5">
            <a:extLst>
              <a:ext uri="{FF2B5EF4-FFF2-40B4-BE49-F238E27FC236}">
                <a16:creationId xmlns:a16="http://schemas.microsoft.com/office/drawing/2014/main" id="{142AD1EE-DDAD-BF40-866B-BF41CE0CA9B1}"/>
              </a:ext>
            </a:extLst>
          </p:cNvPr>
          <p:cNvSpPr/>
          <p:nvPr/>
        </p:nvSpPr>
        <p:spPr>
          <a:xfrm>
            <a:off x="899592" y="3147580"/>
            <a:ext cx="6840760" cy="646331"/>
          </a:xfrm>
          <a:prstGeom prst="rect">
            <a:avLst/>
          </a:prstGeom>
        </p:spPr>
        <p:txBody>
          <a:bodyPr wrap="square">
            <a:spAutoFit/>
          </a:bodyPr>
          <a:lstStyle/>
          <a:p>
            <a:r>
              <a:rPr lang="en-US" dirty="0"/>
              <a:t>WORDS = ['#bigdata', '#AI', '#</a:t>
            </a:r>
            <a:r>
              <a:rPr lang="en-US" dirty="0" err="1"/>
              <a:t>datascience</a:t>
            </a:r>
            <a:r>
              <a:rPr lang="en-US" dirty="0"/>
              <a:t>', '#</a:t>
            </a:r>
            <a:r>
              <a:rPr lang="en-US" dirty="0" err="1"/>
              <a:t>machinelearning</a:t>
            </a:r>
            <a:r>
              <a:rPr lang="en-US" dirty="0"/>
              <a:t>', '#ml', '#</a:t>
            </a:r>
            <a:r>
              <a:rPr lang="en-US" dirty="0" err="1"/>
              <a:t>iot</a:t>
            </a:r>
            <a:r>
              <a:rPr lang="en-US" dirty="0"/>
              <a:t>']</a:t>
            </a:r>
          </a:p>
        </p:txBody>
      </p:sp>
      <p:sp>
        <p:nvSpPr>
          <p:cNvPr id="7" name="Rectangle 6">
            <a:extLst>
              <a:ext uri="{FF2B5EF4-FFF2-40B4-BE49-F238E27FC236}">
                <a16:creationId xmlns:a16="http://schemas.microsoft.com/office/drawing/2014/main" id="{00598C2A-8D3A-214A-BB4A-CA1F1C8959C6}"/>
              </a:ext>
            </a:extLst>
          </p:cNvPr>
          <p:cNvSpPr/>
          <p:nvPr/>
        </p:nvSpPr>
        <p:spPr>
          <a:xfrm>
            <a:off x="899592" y="4464024"/>
            <a:ext cx="5832648" cy="1200329"/>
          </a:xfrm>
          <a:prstGeom prst="rect">
            <a:avLst/>
          </a:prstGeom>
        </p:spPr>
        <p:txBody>
          <a:bodyPr wrap="square">
            <a:spAutoFit/>
          </a:bodyPr>
          <a:lstStyle/>
          <a:p>
            <a:r>
              <a:rPr lang="en-US" dirty="0"/>
              <a:t>CONSUMER_KEY = "KEY" </a:t>
            </a:r>
          </a:p>
          <a:p>
            <a:r>
              <a:rPr lang="en-US" dirty="0"/>
              <a:t>CONSUMER_SECRET = "SECRET" </a:t>
            </a:r>
          </a:p>
          <a:p>
            <a:r>
              <a:rPr lang="en-US" dirty="0"/>
              <a:t>ACCESS_TOKEN = "TOKEN" ACCESS_TOKEN_SECRET = "TOKEN_SECRET"</a:t>
            </a:r>
          </a:p>
        </p:txBody>
      </p:sp>
    </p:spTree>
    <p:extLst>
      <p:ext uri="{BB962C8B-B14F-4D97-AF65-F5344CB8AC3E}">
        <p14:creationId xmlns:p14="http://schemas.microsoft.com/office/powerpoint/2010/main" val="375430044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69</a:t>
            </a:fld>
            <a:endParaRPr lang="en-GB" altLang="en-US"/>
          </a:p>
        </p:txBody>
      </p:sp>
      <p:sp>
        <p:nvSpPr>
          <p:cNvPr id="2" name="Rectangle 1">
            <a:extLst>
              <a:ext uri="{FF2B5EF4-FFF2-40B4-BE49-F238E27FC236}">
                <a16:creationId xmlns:a16="http://schemas.microsoft.com/office/drawing/2014/main" id="{4C519645-EDA3-0641-9693-D26F7403DB1F}"/>
              </a:ext>
            </a:extLst>
          </p:cNvPr>
          <p:cNvSpPr/>
          <p:nvPr/>
        </p:nvSpPr>
        <p:spPr>
          <a:xfrm>
            <a:off x="755576" y="404664"/>
            <a:ext cx="7931224" cy="769441"/>
          </a:xfrm>
          <a:prstGeom prst="rect">
            <a:avLst/>
          </a:prstGeom>
        </p:spPr>
        <p:txBody>
          <a:bodyPr wrap="square">
            <a:spAutoFit/>
          </a:bodyPr>
          <a:lstStyle/>
          <a:p>
            <a:pPr algn="ctr"/>
            <a:r>
              <a:rPr lang="en-US" sz="4400" b="1" dirty="0">
                <a:solidFill>
                  <a:schemeClr val="accent2"/>
                </a:solidFill>
              </a:rPr>
              <a:t>Storing Tweets in MongoDB</a:t>
            </a:r>
            <a:endParaRPr lang="en-US" sz="4400" dirty="0"/>
          </a:p>
        </p:txBody>
      </p:sp>
      <p:pic>
        <p:nvPicPr>
          <p:cNvPr id="9" name="Picture 8" descr="Text, letter&#10;&#10;Description automatically generated">
            <a:extLst>
              <a:ext uri="{FF2B5EF4-FFF2-40B4-BE49-F238E27FC236}">
                <a16:creationId xmlns:a16="http://schemas.microsoft.com/office/drawing/2014/main" id="{7FCD3A8D-A57F-AD42-B097-C70B9978F4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608" y="1330228"/>
            <a:ext cx="6312808" cy="5153122"/>
          </a:xfrm>
          <a:prstGeom prst="rect">
            <a:avLst/>
          </a:prstGeom>
        </p:spPr>
      </p:pic>
    </p:spTree>
    <p:extLst>
      <p:ext uri="{BB962C8B-B14F-4D97-AF65-F5344CB8AC3E}">
        <p14:creationId xmlns:p14="http://schemas.microsoft.com/office/powerpoint/2010/main" val="2026180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Use case for Developers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7</a:t>
            </a:fld>
            <a:endParaRPr lang="en-GB" altLang="en-US"/>
          </a:p>
        </p:txBody>
      </p:sp>
      <p:sp>
        <p:nvSpPr>
          <p:cNvPr id="7" name="Rectangle 6">
            <a:extLst>
              <a:ext uri="{FF2B5EF4-FFF2-40B4-BE49-F238E27FC236}">
                <a16:creationId xmlns:a16="http://schemas.microsoft.com/office/drawing/2014/main" id="{F4E05F83-B212-D04E-B594-06D2C86A0A55}"/>
              </a:ext>
            </a:extLst>
          </p:cNvPr>
          <p:cNvSpPr/>
          <p:nvPr/>
        </p:nvSpPr>
        <p:spPr>
          <a:xfrm>
            <a:off x="735250" y="1556792"/>
            <a:ext cx="7416824" cy="2308324"/>
          </a:xfrm>
          <a:prstGeom prst="rect">
            <a:avLst/>
          </a:prstGeom>
        </p:spPr>
        <p:txBody>
          <a:bodyPr wrap="square">
            <a:spAutoFit/>
          </a:bodyPr>
          <a:lstStyle/>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For public posts and acquiring public posts through such APIs, a developer doesn’t need to pay special attention to data privacy.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This is because when a social media user makes a public post in a specific social media platform, they are already giving permission for that post to be seen by anyone (as per the terms and condition of that specific social media platform).  </a:t>
            </a:r>
          </a:p>
        </p:txBody>
      </p:sp>
    </p:spTree>
    <p:extLst>
      <p:ext uri="{BB962C8B-B14F-4D97-AF65-F5344CB8AC3E}">
        <p14:creationId xmlns:p14="http://schemas.microsoft.com/office/powerpoint/2010/main" val="75715564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70</a:t>
            </a:fld>
            <a:endParaRPr lang="en-GB" altLang="en-US"/>
          </a:p>
        </p:txBody>
      </p:sp>
      <p:sp>
        <p:nvSpPr>
          <p:cNvPr id="6" name="Rectangle 5">
            <a:extLst>
              <a:ext uri="{FF2B5EF4-FFF2-40B4-BE49-F238E27FC236}">
                <a16:creationId xmlns:a16="http://schemas.microsoft.com/office/drawing/2014/main" id="{C9C7AFA5-C352-6B42-BF53-7FFC252433A5}"/>
              </a:ext>
            </a:extLst>
          </p:cNvPr>
          <p:cNvSpPr/>
          <p:nvPr/>
        </p:nvSpPr>
        <p:spPr>
          <a:xfrm>
            <a:off x="755576" y="332656"/>
            <a:ext cx="7931224" cy="769441"/>
          </a:xfrm>
          <a:prstGeom prst="rect">
            <a:avLst/>
          </a:prstGeom>
        </p:spPr>
        <p:txBody>
          <a:bodyPr wrap="square">
            <a:spAutoFit/>
          </a:bodyPr>
          <a:lstStyle/>
          <a:p>
            <a:pPr algn="ctr"/>
            <a:r>
              <a:rPr lang="en-US" sz="4400" b="1" dirty="0">
                <a:solidFill>
                  <a:schemeClr val="accent2"/>
                </a:solidFill>
              </a:rPr>
              <a:t>Storing Tweets in MongoDB</a:t>
            </a:r>
            <a:endParaRPr lang="en-US" sz="4400" dirty="0"/>
          </a:p>
        </p:txBody>
      </p:sp>
      <p:pic>
        <p:nvPicPr>
          <p:cNvPr id="8" name="Picture 7" descr="Text&#10;&#10;Description automatically generated">
            <a:extLst>
              <a:ext uri="{FF2B5EF4-FFF2-40B4-BE49-F238E27FC236}">
                <a16:creationId xmlns:a16="http://schemas.microsoft.com/office/drawing/2014/main" id="{8966C55C-3043-A948-BD46-F9EC0BE456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100" y="2292350"/>
            <a:ext cx="8559800" cy="2273300"/>
          </a:xfrm>
          <a:prstGeom prst="rect">
            <a:avLst/>
          </a:prstGeom>
        </p:spPr>
      </p:pic>
    </p:spTree>
    <p:extLst>
      <p:ext uri="{BB962C8B-B14F-4D97-AF65-F5344CB8AC3E}">
        <p14:creationId xmlns:p14="http://schemas.microsoft.com/office/powerpoint/2010/main" val="358412335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628650" y="44624"/>
            <a:ext cx="7886700" cy="1306443"/>
          </a:xfrm>
        </p:spPr>
        <p:txBody>
          <a:bodyPr vert="horz" lIns="91440" tIns="45720" rIns="91440" bIns="45720" rtlCol="0" anchor="ctr">
            <a:normAutofit/>
          </a:bodyPr>
          <a:lstStyle/>
          <a:p>
            <a:pPr algn="l" eaLnBrk="1" hangingPunct="1">
              <a:lnSpc>
                <a:spcPct val="90000"/>
              </a:lnSpc>
            </a:pPr>
            <a:r>
              <a:rPr lang="en-US" sz="3500" b="1" kern="1200" dirty="0">
                <a:solidFill>
                  <a:schemeClr val="accent2"/>
                </a:solidFill>
              </a:rPr>
              <a:t>Outline</a:t>
            </a: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723275"/>
          </a:xfrm>
          <a:prstGeom prst="rect">
            <a:avLst/>
          </a:prstGeom>
        </p:spPr>
        <p:txBody>
          <a:bodyPr wrap="square">
            <a:spAutoFit/>
          </a:bodyPr>
          <a:lstStyle/>
          <a:p>
            <a:pPr>
              <a:spcAft>
                <a:spcPts val="600"/>
              </a:spcAft>
            </a:pPr>
            <a:endParaRPr lang="en-US" b="1"/>
          </a:p>
          <a:p>
            <a:pPr>
              <a:spcAft>
                <a:spcPts val="600"/>
              </a:spcAft>
            </a:pPr>
            <a:endParaRPr lang="en-US" b="1"/>
          </a:p>
        </p:txBody>
      </p:sp>
      <p:sp>
        <p:nvSpPr>
          <p:cNvPr id="6" name="Rectangle 5">
            <a:extLst>
              <a:ext uri="{FF2B5EF4-FFF2-40B4-BE49-F238E27FC236}">
                <a16:creationId xmlns:a16="http://schemas.microsoft.com/office/drawing/2014/main" id="{1996D61D-AE4D-7146-9F3B-ACB8489F9A1C}"/>
              </a:ext>
            </a:extLst>
          </p:cNvPr>
          <p:cNvSpPr/>
          <p:nvPr/>
        </p:nvSpPr>
        <p:spPr>
          <a:xfrm>
            <a:off x="934981" y="1593086"/>
            <a:ext cx="4730782" cy="1477328"/>
          </a:xfrm>
          <a:prstGeom prst="rect">
            <a:avLst/>
          </a:prstGeom>
        </p:spPr>
        <p:txBody>
          <a:bodyPr wrap="none">
            <a:spAutoFit/>
          </a:bodyPr>
          <a:lstStyle/>
          <a:p>
            <a:pPr marL="285750" indent="-285750">
              <a:buFont typeface="Arial" panose="020B0604020202020204" pitchFamily="34" charset="0"/>
              <a:buChar char="•"/>
            </a:pPr>
            <a:r>
              <a:rPr lang="en-US" b="1" dirty="0"/>
              <a:t>Infrastructure of an annotation project </a:t>
            </a:r>
          </a:p>
          <a:p>
            <a:pPr marL="285750" indent="-285750">
              <a:buFont typeface="Arial" panose="020B0604020202020204" pitchFamily="34" charset="0"/>
              <a:buChar char="•"/>
            </a:pPr>
            <a:r>
              <a:rPr lang="en-US" b="1" dirty="0"/>
              <a:t>Annotation Development Cycle</a:t>
            </a:r>
          </a:p>
          <a:p>
            <a:pPr marL="285750" indent="-285750">
              <a:buFont typeface="Arial" panose="020B0604020202020204" pitchFamily="34" charset="0"/>
              <a:buChar char="•"/>
            </a:pPr>
            <a:r>
              <a:rPr lang="en-US" b="1" dirty="0"/>
              <a:t>Evaluating the Annotations</a:t>
            </a:r>
          </a:p>
          <a:p>
            <a:pPr marL="285750" indent="-285750">
              <a:buFont typeface="Arial" panose="020B0604020202020204" pitchFamily="34" charset="0"/>
              <a:buChar char="•"/>
            </a:pPr>
            <a:r>
              <a:rPr lang="en-US" b="1" dirty="0"/>
              <a:t>Annotators</a:t>
            </a:r>
          </a:p>
          <a:p>
            <a:pPr marL="285750" indent="-285750">
              <a:buFont typeface="Arial" panose="020B0604020202020204" pitchFamily="34" charset="0"/>
              <a:buChar char="•"/>
            </a:pPr>
            <a:r>
              <a:rPr lang="en-US" b="1" dirty="0"/>
              <a:t>Preparing data for annotations</a:t>
            </a:r>
          </a:p>
        </p:txBody>
      </p:sp>
      <p:sp>
        <p:nvSpPr>
          <p:cNvPr id="4" name="Slide Number Placeholder 3">
            <a:extLst>
              <a:ext uri="{FF2B5EF4-FFF2-40B4-BE49-F238E27FC236}">
                <a16:creationId xmlns:a16="http://schemas.microsoft.com/office/drawing/2014/main" id="{9F3B631B-E1D8-D046-9ADA-9D495784BC60}"/>
              </a:ext>
            </a:extLst>
          </p:cNvPr>
          <p:cNvSpPr>
            <a:spLocks noGrp="1"/>
          </p:cNvSpPr>
          <p:nvPr>
            <p:ph type="sldNum" sz="quarter" idx="12"/>
          </p:nvPr>
        </p:nvSpPr>
        <p:spPr/>
        <p:txBody>
          <a:bodyPr/>
          <a:lstStyle/>
          <a:p>
            <a:pPr>
              <a:defRPr/>
            </a:pPr>
            <a:fld id="{740F825C-949B-974C-AB99-C3CE0C97A40B}" type="slidenum">
              <a:rPr lang="en-GB" altLang="en-US" smtClean="0"/>
              <a:pPr>
                <a:defRPr/>
              </a:pPr>
              <a:t>71</a:t>
            </a:fld>
            <a:endParaRPr lang="en-GB" altLang="en-US"/>
          </a:p>
        </p:txBody>
      </p:sp>
    </p:spTree>
    <p:extLst>
      <p:ext uri="{BB962C8B-B14F-4D97-AF65-F5344CB8AC3E}">
        <p14:creationId xmlns:p14="http://schemas.microsoft.com/office/powerpoint/2010/main" val="180034631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549501" y="2708920"/>
            <a:ext cx="8229600" cy="1143000"/>
          </a:xfrm>
        </p:spPr>
        <p:txBody>
          <a:bodyPr/>
          <a:lstStyle/>
          <a:p>
            <a:r>
              <a:rPr lang="en-US" b="1" dirty="0">
                <a:solidFill>
                  <a:schemeClr val="accent2"/>
                </a:solidFill>
              </a:rPr>
              <a:t>The Infrastructure of an Annotation Project</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214BA65A-C1E1-9940-879B-4D2E7357F4E3}"/>
              </a:ext>
            </a:extLst>
          </p:cNvPr>
          <p:cNvSpPr>
            <a:spLocks noGrp="1"/>
          </p:cNvSpPr>
          <p:nvPr>
            <p:ph type="sldNum" sz="quarter" idx="12"/>
          </p:nvPr>
        </p:nvSpPr>
        <p:spPr/>
        <p:txBody>
          <a:bodyPr/>
          <a:lstStyle/>
          <a:p>
            <a:pPr>
              <a:defRPr/>
            </a:pPr>
            <a:fld id="{740F825C-949B-974C-AB99-C3CE0C97A40B}" type="slidenum">
              <a:rPr lang="en-GB" altLang="en-US" smtClean="0"/>
              <a:pPr>
                <a:defRPr/>
              </a:pPr>
              <a:t>72</a:t>
            </a:fld>
            <a:endParaRPr lang="en-GB" altLang="en-US"/>
          </a:p>
        </p:txBody>
      </p:sp>
    </p:spTree>
    <p:extLst>
      <p:ext uri="{BB962C8B-B14F-4D97-AF65-F5344CB8AC3E}">
        <p14:creationId xmlns:p14="http://schemas.microsoft.com/office/powerpoint/2010/main" val="9768431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solidFill>
              </a:rPr>
              <a:t>The Infrastructure of an Annotation Project</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214BA65A-C1E1-9940-879B-4D2E7357F4E3}"/>
              </a:ext>
            </a:extLst>
          </p:cNvPr>
          <p:cNvSpPr>
            <a:spLocks noGrp="1"/>
          </p:cNvSpPr>
          <p:nvPr>
            <p:ph type="sldNum" sz="quarter" idx="12"/>
          </p:nvPr>
        </p:nvSpPr>
        <p:spPr/>
        <p:txBody>
          <a:bodyPr/>
          <a:lstStyle/>
          <a:p>
            <a:pPr>
              <a:defRPr/>
            </a:pPr>
            <a:fld id="{740F825C-949B-974C-AB99-C3CE0C97A40B}" type="slidenum">
              <a:rPr lang="en-GB" altLang="en-US" smtClean="0"/>
              <a:pPr>
                <a:defRPr/>
              </a:pPr>
              <a:t>73</a:t>
            </a:fld>
            <a:endParaRPr lang="en-GB" altLang="en-US"/>
          </a:p>
        </p:txBody>
      </p:sp>
      <p:pic>
        <p:nvPicPr>
          <p:cNvPr id="6" name="Picture 5" descr="Diagram&#10;&#10;Description automatically generated">
            <a:extLst>
              <a:ext uri="{FF2B5EF4-FFF2-40B4-BE49-F238E27FC236}">
                <a16:creationId xmlns:a16="http://schemas.microsoft.com/office/drawing/2014/main" id="{62DBCAD8-DDF8-0040-B91A-DB28233551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8150" y="1698625"/>
            <a:ext cx="3187700" cy="4546600"/>
          </a:xfrm>
          <a:prstGeom prst="rect">
            <a:avLst/>
          </a:prstGeom>
        </p:spPr>
      </p:pic>
    </p:spTree>
    <p:extLst>
      <p:ext uri="{BB962C8B-B14F-4D97-AF65-F5344CB8AC3E}">
        <p14:creationId xmlns:p14="http://schemas.microsoft.com/office/powerpoint/2010/main" val="58295751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solidFill>
              </a:rPr>
              <a:t>The Infrastructure of an Annotation Project</a:t>
            </a:r>
            <a:endParaRPr lang="en-US" sz="4000" b="1" dirty="0">
              <a:solidFill>
                <a:schemeClr val="accent2"/>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214BA65A-C1E1-9940-879B-4D2E7357F4E3}"/>
              </a:ext>
            </a:extLst>
          </p:cNvPr>
          <p:cNvSpPr>
            <a:spLocks noGrp="1"/>
          </p:cNvSpPr>
          <p:nvPr>
            <p:ph type="sldNum" sz="quarter" idx="12"/>
          </p:nvPr>
        </p:nvSpPr>
        <p:spPr/>
        <p:txBody>
          <a:bodyPr/>
          <a:lstStyle/>
          <a:p>
            <a:pPr>
              <a:defRPr/>
            </a:pPr>
            <a:fld id="{740F825C-949B-974C-AB99-C3CE0C97A40B}" type="slidenum">
              <a:rPr lang="en-GB" altLang="en-US" smtClean="0"/>
              <a:pPr>
                <a:defRPr/>
              </a:pPr>
              <a:t>74</a:t>
            </a:fld>
            <a:endParaRPr lang="en-GB" altLang="en-US"/>
          </a:p>
        </p:txBody>
      </p:sp>
      <p:sp>
        <p:nvSpPr>
          <p:cNvPr id="5" name="Rectangle 4">
            <a:extLst>
              <a:ext uri="{FF2B5EF4-FFF2-40B4-BE49-F238E27FC236}">
                <a16:creationId xmlns:a16="http://schemas.microsoft.com/office/drawing/2014/main" id="{731A89EF-6D3A-574F-93D1-CE320DCABBEF}"/>
              </a:ext>
            </a:extLst>
          </p:cNvPr>
          <p:cNvSpPr/>
          <p:nvPr/>
        </p:nvSpPr>
        <p:spPr>
          <a:xfrm>
            <a:off x="755576" y="1899989"/>
            <a:ext cx="8229600" cy="4401205"/>
          </a:xfrm>
          <a:prstGeom prst="rect">
            <a:avLst/>
          </a:prstGeom>
        </p:spPr>
        <p:txBody>
          <a:bodyPr wrap="square">
            <a:spAutoFit/>
          </a:bodyPr>
          <a:lstStyle/>
          <a:p>
            <a:pPr marL="342900" indent="-342900">
              <a:buFont typeface="Arial" panose="020B0604020202020204" pitchFamily="34" charset="0"/>
              <a:buChar char="•"/>
            </a:pPr>
            <a:r>
              <a:rPr lang="en-US" sz="2000" dirty="0">
                <a:latin typeface="+mn-lt"/>
              </a:rPr>
              <a:t>Once a schema is developed and a corpus is collected, an investigator writes up guidelines, finds anno­tators, and distributes the guidelines and corpus to the annotators, who go off, annotate and then come back with a marked-up corpus. </a:t>
            </a:r>
          </a:p>
          <a:p>
            <a:pPr marL="342900" indent="-342900">
              <a:buFont typeface="Arial" panose="020B0604020202020204" pitchFamily="34" charset="0"/>
              <a:buChar char="•"/>
            </a:pPr>
            <a:endParaRPr lang="en-US" sz="2000" dirty="0">
              <a:latin typeface="+mn-lt"/>
            </a:endParaRPr>
          </a:p>
          <a:p>
            <a:pPr marL="342900" indent="-342900">
              <a:buFont typeface="Arial" panose="020B0604020202020204" pitchFamily="34" charset="0"/>
              <a:buChar char="•"/>
            </a:pPr>
            <a:r>
              <a:rPr lang="en-US" sz="2000" dirty="0">
                <a:latin typeface="+mn-lt"/>
              </a:rPr>
              <a:t>The researcher then collects the data from each of the annotators, and calculates Inter-Annotator Agreement (IAA) scores. </a:t>
            </a:r>
          </a:p>
          <a:p>
            <a:pPr marL="342900" indent="-342900">
              <a:buFont typeface="Arial" panose="020B0604020202020204" pitchFamily="34" charset="0"/>
              <a:buChar char="•"/>
            </a:pPr>
            <a:endParaRPr lang="en-US" sz="2000" dirty="0">
              <a:latin typeface="+mn-lt"/>
            </a:endParaRPr>
          </a:p>
          <a:p>
            <a:pPr marL="342900" indent="-342900">
              <a:buFont typeface="Arial" panose="020B0604020202020204" pitchFamily="34" charset="0"/>
              <a:buChar char="•"/>
            </a:pPr>
            <a:r>
              <a:rPr lang="en-US" sz="2000" dirty="0">
                <a:latin typeface="+mn-lt"/>
              </a:rPr>
              <a:t>If these scores are low, the guidelines (and sometimes the model) are revised, and the annotation is redone. </a:t>
            </a:r>
          </a:p>
          <a:p>
            <a:pPr marL="342900" indent="-342900">
              <a:buFont typeface="Arial" panose="020B0604020202020204" pitchFamily="34" charset="0"/>
              <a:buChar char="•"/>
            </a:pPr>
            <a:endParaRPr lang="en-US" sz="2000" dirty="0">
              <a:latin typeface="+mn-lt"/>
            </a:endParaRPr>
          </a:p>
          <a:p>
            <a:pPr marL="342900" indent="-342900">
              <a:buFont typeface="Arial" panose="020B0604020202020204" pitchFamily="34" charset="0"/>
              <a:buChar char="•"/>
            </a:pPr>
            <a:r>
              <a:rPr lang="en-US" sz="2000" dirty="0">
                <a:latin typeface="+mn-lt"/>
              </a:rPr>
              <a:t>If the scores are good, adjudication is performed over the data to create a gold standard, which is then used to train and test a machine learning (ML) algorithm.</a:t>
            </a:r>
          </a:p>
        </p:txBody>
      </p:sp>
    </p:spTree>
    <p:extLst>
      <p:ext uri="{BB962C8B-B14F-4D97-AF65-F5344CB8AC3E}">
        <p14:creationId xmlns:p14="http://schemas.microsoft.com/office/powerpoint/2010/main" val="313472419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556215" y="2857500"/>
            <a:ext cx="8229600" cy="1143000"/>
          </a:xfrm>
        </p:spPr>
        <p:txBody>
          <a:bodyPr/>
          <a:lstStyle/>
          <a:p>
            <a:r>
              <a:rPr lang="en-US" b="1" dirty="0">
                <a:solidFill>
                  <a:schemeClr val="accent2">
                    <a:lumMod val="75000"/>
                  </a:schemeClr>
                </a:solidFill>
              </a:rPr>
              <a:t>Annotation Development Cycle</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A7E2DBEF-38D9-7F45-846E-BA59B1F1A01E}"/>
              </a:ext>
            </a:extLst>
          </p:cNvPr>
          <p:cNvSpPr>
            <a:spLocks noGrp="1"/>
          </p:cNvSpPr>
          <p:nvPr>
            <p:ph type="sldNum" sz="quarter" idx="12"/>
          </p:nvPr>
        </p:nvSpPr>
        <p:spPr/>
        <p:txBody>
          <a:bodyPr/>
          <a:lstStyle/>
          <a:p>
            <a:pPr>
              <a:defRPr/>
            </a:pPr>
            <a:fld id="{740F825C-949B-974C-AB99-C3CE0C97A40B}" type="slidenum">
              <a:rPr lang="en-GB" altLang="en-US" smtClean="0"/>
              <a:pPr>
                <a:defRPr/>
              </a:pPr>
              <a:t>75</a:t>
            </a:fld>
            <a:endParaRPr lang="en-GB" altLang="en-US"/>
          </a:p>
        </p:txBody>
      </p:sp>
    </p:spTree>
    <p:extLst>
      <p:ext uri="{BB962C8B-B14F-4D97-AF65-F5344CB8AC3E}">
        <p14:creationId xmlns:p14="http://schemas.microsoft.com/office/powerpoint/2010/main" val="276512988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Annotation Development Cycle</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Rectangle 3">
            <a:extLst>
              <a:ext uri="{FF2B5EF4-FFF2-40B4-BE49-F238E27FC236}">
                <a16:creationId xmlns:a16="http://schemas.microsoft.com/office/drawing/2014/main" id="{D1D6AB3A-AA5F-DC41-96CC-81DCB6435F21}"/>
              </a:ext>
            </a:extLst>
          </p:cNvPr>
          <p:cNvSpPr/>
          <p:nvPr/>
        </p:nvSpPr>
        <p:spPr>
          <a:xfrm>
            <a:off x="765920" y="1773971"/>
            <a:ext cx="7344816" cy="4524315"/>
          </a:xfrm>
          <a:prstGeom prst="rect">
            <a:avLst/>
          </a:prstGeom>
        </p:spPr>
        <p:txBody>
          <a:bodyPr wrap="square">
            <a:spAutoFit/>
          </a:bodyPr>
          <a:lstStyle/>
          <a:p>
            <a:r>
              <a:rPr lang="en-US" b="1" dirty="0">
                <a:latin typeface="+mn-lt"/>
              </a:rPr>
              <a:t>Model:</a:t>
            </a:r>
            <a:r>
              <a:rPr lang="en-US" dirty="0">
                <a:latin typeface="+mn-lt"/>
              </a:rPr>
              <a:t> Structural descriptions provide theoretically informed attributes derived from em­pirical observations over the data.</a:t>
            </a:r>
          </a:p>
          <a:p>
            <a:endParaRPr lang="en-US" dirty="0">
              <a:latin typeface="+mn-lt"/>
            </a:endParaRPr>
          </a:p>
          <a:p>
            <a:r>
              <a:rPr lang="en-US" b="1" dirty="0">
                <a:latin typeface="+mn-lt"/>
              </a:rPr>
              <a:t>Annotate:</a:t>
            </a:r>
            <a:r>
              <a:rPr lang="en-US" dirty="0">
                <a:latin typeface="+mn-lt"/>
              </a:rPr>
              <a:t> An annotation scheme assumes a feature set that encodes specific structural de­scriptions and properties of the input data.</a:t>
            </a:r>
          </a:p>
          <a:p>
            <a:endParaRPr lang="en-US" dirty="0">
              <a:latin typeface="+mn-lt"/>
            </a:endParaRPr>
          </a:p>
          <a:p>
            <a:r>
              <a:rPr lang="en-US" b="1" dirty="0">
                <a:latin typeface="+mn-lt"/>
              </a:rPr>
              <a:t>Train: </a:t>
            </a:r>
            <a:r>
              <a:rPr lang="en-US" dirty="0">
                <a:latin typeface="+mn-lt"/>
              </a:rPr>
              <a:t>The algorithm is trained over a corpus annotated with the target feature set.</a:t>
            </a:r>
          </a:p>
          <a:p>
            <a:endParaRPr lang="en-US" dirty="0">
              <a:latin typeface="+mn-lt"/>
            </a:endParaRPr>
          </a:p>
          <a:p>
            <a:r>
              <a:rPr lang="en-US" b="1" dirty="0">
                <a:latin typeface="+mn-lt"/>
              </a:rPr>
              <a:t>Test:</a:t>
            </a:r>
            <a:r>
              <a:rPr lang="en-US" dirty="0">
                <a:latin typeface="+mn-lt"/>
              </a:rPr>
              <a:t> The algorithm is tested against held-out data.</a:t>
            </a:r>
          </a:p>
          <a:p>
            <a:endParaRPr lang="en-US" dirty="0">
              <a:latin typeface="+mn-lt"/>
            </a:endParaRPr>
          </a:p>
          <a:p>
            <a:r>
              <a:rPr lang="en-US" b="1" dirty="0">
                <a:latin typeface="+mn-lt"/>
              </a:rPr>
              <a:t>Evaluate:</a:t>
            </a:r>
            <a:r>
              <a:rPr lang="en-US" dirty="0">
                <a:latin typeface="+mn-lt"/>
              </a:rPr>
              <a:t> A standardized evaluation of results is conducted.</a:t>
            </a:r>
          </a:p>
          <a:p>
            <a:endParaRPr lang="en-US" dirty="0">
              <a:latin typeface="+mn-lt"/>
            </a:endParaRPr>
          </a:p>
          <a:p>
            <a:r>
              <a:rPr lang="en-US" b="1" dirty="0">
                <a:latin typeface="+mn-lt"/>
              </a:rPr>
              <a:t>Revise: </a:t>
            </a:r>
            <a:r>
              <a:rPr lang="en-US" dirty="0">
                <a:latin typeface="+mn-lt"/>
              </a:rPr>
              <a:t>The model and the annotation specification are revisited in order to make the an­notation more robust and reliable with use in the algorithm.</a:t>
            </a:r>
          </a:p>
        </p:txBody>
      </p:sp>
      <p:sp>
        <p:nvSpPr>
          <p:cNvPr id="5" name="Slide Number Placeholder 4">
            <a:extLst>
              <a:ext uri="{FF2B5EF4-FFF2-40B4-BE49-F238E27FC236}">
                <a16:creationId xmlns:a16="http://schemas.microsoft.com/office/drawing/2014/main" id="{1CBE95DA-6831-6242-B34D-581B49F692CB}"/>
              </a:ext>
            </a:extLst>
          </p:cNvPr>
          <p:cNvSpPr>
            <a:spLocks noGrp="1"/>
          </p:cNvSpPr>
          <p:nvPr>
            <p:ph type="sldNum" sz="quarter" idx="12"/>
          </p:nvPr>
        </p:nvSpPr>
        <p:spPr/>
        <p:txBody>
          <a:bodyPr/>
          <a:lstStyle/>
          <a:p>
            <a:pPr>
              <a:defRPr/>
            </a:pPr>
            <a:fld id="{740F825C-949B-974C-AB99-C3CE0C97A40B}" type="slidenum">
              <a:rPr lang="en-GB" altLang="en-US" smtClean="0"/>
              <a:pPr>
                <a:defRPr/>
              </a:pPr>
              <a:t>76</a:t>
            </a:fld>
            <a:endParaRPr lang="en-GB" altLang="en-US"/>
          </a:p>
        </p:txBody>
      </p:sp>
    </p:spTree>
    <p:extLst>
      <p:ext uri="{BB962C8B-B14F-4D97-AF65-F5344CB8AC3E}">
        <p14:creationId xmlns:p14="http://schemas.microsoft.com/office/powerpoint/2010/main" val="44940516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Annotation Development Cycle (MATTER)</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pic>
        <p:nvPicPr>
          <p:cNvPr id="8" name="Picture 7" descr="Diagram&#10;&#10;Description automatically generated">
            <a:extLst>
              <a:ext uri="{FF2B5EF4-FFF2-40B4-BE49-F238E27FC236}">
                <a16:creationId xmlns:a16="http://schemas.microsoft.com/office/drawing/2014/main" id="{8237CD57-855C-0B46-9F65-1BD5FB5FEA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900" y="1816100"/>
            <a:ext cx="7696200" cy="3225800"/>
          </a:xfrm>
          <a:prstGeom prst="rect">
            <a:avLst/>
          </a:prstGeom>
        </p:spPr>
      </p:pic>
      <p:sp>
        <p:nvSpPr>
          <p:cNvPr id="4" name="Slide Number Placeholder 3">
            <a:extLst>
              <a:ext uri="{FF2B5EF4-FFF2-40B4-BE49-F238E27FC236}">
                <a16:creationId xmlns:a16="http://schemas.microsoft.com/office/drawing/2014/main" id="{9C732C20-8732-0348-A21D-CEA4EE3D321A}"/>
              </a:ext>
            </a:extLst>
          </p:cNvPr>
          <p:cNvSpPr>
            <a:spLocks noGrp="1"/>
          </p:cNvSpPr>
          <p:nvPr>
            <p:ph type="sldNum" sz="quarter" idx="12"/>
          </p:nvPr>
        </p:nvSpPr>
        <p:spPr/>
        <p:txBody>
          <a:bodyPr/>
          <a:lstStyle/>
          <a:p>
            <a:pPr>
              <a:defRPr/>
            </a:pPr>
            <a:fld id="{740F825C-949B-974C-AB99-C3CE0C97A40B}" type="slidenum">
              <a:rPr lang="en-GB" altLang="en-US" smtClean="0"/>
              <a:pPr>
                <a:defRPr/>
              </a:pPr>
              <a:t>77</a:t>
            </a:fld>
            <a:endParaRPr lang="en-GB" altLang="en-US"/>
          </a:p>
        </p:txBody>
      </p:sp>
    </p:spTree>
    <p:extLst>
      <p:ext uri="{BB962C8B-B14F-4D97-AF65-F5344CB8AC3E}">
        <p14:creationId xmlns:p14="http://schemas.microsoft.com/office/powerpoint/2010/main" val="177364827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Annotation Development Cycle</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pic>
        <p:nvPicPr>
          <p:cNvPr id="5" name="Picture 4" descr="Diagram&#10;&#10;Description automatically generated">
            <a:extLst>
              <a:ext uri="{FF2B5EF4-FFF2-40B4-BE49-F238E27FC236}">
                <a16:creationId xmlns:a16="http://schemas.microsoft.com/office/drawing/2014/main" id="{E383BD7D-1637-0547-980E-0B84618FDF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7550" y="1475656"/>
            <a:ext cx="7238826" cy="2444744"/>
          </a:xfrm>
          <a:prstGeom prst="rect">
            <a:avLst/>
          </a:prstGeom>
        </p:spPr>
      </p:pic>
      <p:sp>
        <p:nvSpPr>
          <p:cNvPr id="4" name="Slide Number Placeholder 3">
            <a:extLst>
              <a:ext uri="{FF2B5EF4-FFF2-40B4-BE49-F238E27FC236}">
                <a16:creationId xmlns:a16="http://schemas.microsoft.com/office/drawing/2014/main" id="{4CAF84F0-7D81-DA40-98EE-EE9E877F324E}"/>
              </a:ext>
            </a:extLst>
          </p:cNvPr>
          <p:cNvSpPr>
            <a:spLocks noGrp="1"/>
          </p:cNvSpPr>
          <p:nvPr>
            <p:ph type="sldNum" sz="quarter" idx="12"/>
          </p:nvPr>
        </p:nvSpPr>
        <p:spPr/>
        <p:txBody>
          <a:bodyPr/>
          <a:lstStyle/>
          <a:p>
            <a:pPr>
              <a:defRPr/>
            </a:pPr>
            <a:fld id="{740F825C-949B-974C-AB99-C3CE0C97A40B}" type="slidenum">
              <a:rPr lang="en-GB" altLang="en-US" smtClean="0"/>
              <a:pPr>
                <a:defRPr/>
              </a:pPr>
              <a:t>78</a:t>
            </a:fld>
            <a:endParaRPr lang="en-GB" altLang="en-US"/>
          </a:p>
        </p:txBody>
      </p:sp>
      <p:sp>
        <p:nvSpPr>
          <p:cNvPr id="6" name="Rectangle 5">
            <a:extLst>
              <a:ext uri="{FF2B5EF4-FFF2-40B4-BE49-F238E27FC236}">
                <a16:creationId xmlns:a16="http://schemas.microsoft.com/office/drawing/2014/main" id="{9C791733-2088-734B-9598-B215F5754BAF}"/>
              </a:ext>
            </a:extLst>
          </p:cNvPr>
          <p:cNvSpPr/>
          <p:nvPr/>
        </p:nvSpPr>
        <p:spPr>
          <a:xfrm>
            <a:off x="694836" y="4044738"/>
            <a:ext cx="7945659" cy="2246769"/>
          </a:xfrm>
          <a:prstGeom prst="rect">
            <a:avLst/>
          </a:prstGeom>
        </p:spPr>
        <p:txBody>
          <a:bodyPr wrap="square">
            <a:spAutoFit/>
          </a:bodyPr>
          <a:lstStyle/>
          <a:p>
            <a:pPr marL="342900" indent="-342900">
              <a:buFont typeface="Arial" panose="020B0604020202020204" pitchFamily="34" charset="0"/>
              <a:buChar char="•"/>
            </a:pPr>
            <a:r>
              <a:rPr lang="en-US" sz="2000" dirty="0">
                <a:latin typeface="+mn-lt"/>
              </a:rPr>
              <a:t>Once the guidelines are written and given to your annotators, the annotators themselves will probably have questions about the spec and guidelines that may lead to more revi­sions. </a:t>
            </a:r>
          </a:p>
          <a:p>
            <a:pPr marL="342900" indent="-342900">
              <a:buFont typeface="Arial" panose="020B0604020202020204" pitchFamily="34" charset="0"/>
              <a:buChar char="•"/>
            </a:pPr>
            <a:endParaRPr lang="en-US" sz="2000" dirty="0">
              <a:latin typeface="+mn-lt"/>
            </a:endParaRPr>
          </a:p>
          <a:p>
            <a:pPr marL="342900" indent="-342900">
              <a:buFont typeface="Arial" panose="020B0604020202020204" pitchFamily="34" charset="0"/>
              <a:buChar char="•"/>
            </a:pPr>
            <a:r>
              <a:rPr lang="en-US" sz="2000" dirty="0">
                <a:latin typeface="+mn-lt"/>
              </a:rPr>
              <a:t>This is completely normal! To have an annotation task that can be reused in the future, it’s important to take the time to make sure the spec and guidelines are clear and well written.</a:t>
            </a:r>
          </a:p>
        </p:txBody>
      </p:sp>
    </p:spTree>
    <p:extLst>
      <p:ext uri="{BB962C8B-B14F-4D97-AF65-F5344CB8AC3E}">
        <p14:creationId xmlns:p14="http://schemas.microsoft.com/office/powerpoint/2010/main" val="190179969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Annotation Consistency</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79</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2862322"/>
          </a:xfrm>
          <a:prstGeom prst="rect">
            <a:avLst/>
          </a:prstGeom>
        </p:spPr>
        <p:txBody>
          <a:bodyPr wrap="square">
            <a:spAutoFit/>
          </a:bodyPr>
          <a:lstStyle/>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An important factor when creating an annotated corpus of your text is, of course, con­sistency in the way the annotators mark up the text with the different tags.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One of the most seemingly trivial problems is the most problematic when comparing annotations: namely, the extent or the span of the tag. </a:t>
            </a:r>
          </a:p>
          <a:p>
            <a:pPr marL="342900" indent="-342900">
              <a:buFont typeface="Arial" panose="020B0604020202020204" pitchFamily="34" charset="0"/>
              <a:buChar char="•"/>
            </a:pPr>
            <a:endParaRPr lang="en-US" sz="2000" dirty="0"/>
          </a:p>
        </p:txBody>
      </p:sp>
    </p:spTree>
    <p:extLst>
      <p:ext uri="{BB962C8B-B14F-4D97-AF65-F5344CB8AC3E}">
        <p14:creationId xmlns:p14="http://schemas.microsoft.com/office/powerpoint/2010/main" val="505563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Use case for Developers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8</a:t>
            </a:fld>
            <a:endParaRPr lang="en-GB" altLang="en-US"/>
          </a:p>
        </p:txBody>
      </p:sp>
      <p:sp>
        <p:nvSpPr>
          <p:cNvPr id="7" name="Rectangle 6">
            <a:extLst>
              <a:ext uri="{FF2B5EF4-FFF2-40B4-BE49-F238E27FC236}">
                <a16:creationId xmlns:a16="http://schemas.microsoft.com/office/drawing/2014/main" id="{F4E05F83-B212-D04E-B594-06D2C86A0A55}"/>
              </a:ext>
            </a:extLst>
          </p:cNvPr>
          <p:cNvSpPr/>
          <p:nvPr/>
        </p:nvSpPr>
        <p:spPr>
          <a:xfrm>
            <a:off x="755576" y="1453344"/>
            <a:ext cx="7416824" cy="2862322"/>
          </a:xfrm>
          <a:prstGeom prst="rect">
            <a:avLst/>
          </a:prstGeom>
        </p:spPr>
        <p:txBody>
          <a:bodyPr wrap="square">
            <a:spAutoFit/>
          </a:bodyPr>
          <a:lstStyle/>
          <a:p>
            <a:pPr marL="342900" indent="-342900">
              <a:buFont typeface="Arial" panose="020B0604020202020204" pitchFamily="34" charset="0"/>
              <a:buChar char="•"/>
            </a:pPr>
            <a:r>
              <a:rPr lang="en-US" dirty="0"/>
              <a:t>For the second case, a user needs to authenticate the API with their credentials so that the API can read and extract posts from their timeline.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In this data acquisition use case, the user gives specific permission to read and extract their posts. </a:t>
            </a:r>
          </a:p>
          <a:p>
            <a:endParaRPr lang="en-US" dirty="0"/>
          </a:p>
          <a:p>
            <a:pPr marL="342900" indent="-342900">
              <a:buFont typeface="Arial" panose="020B0604020202020204" pitchFamily="34" charset="0"/>
              <a:buChar char="•"/>
            </a:pPr>
            <a:r>
              <a:rPr lang="en-US" dirty="0"/>
              <a:t>However, in this case, a developer needs to obtain specific permission from the user for any intended use case of the data. </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94707457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Annotation Consistency</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80</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23804"/>
            <a:ext cx="8462287" cy="3231654"/>
          </a:xfrm>
          <a:prstGeom prst="rect">
            <a:avLst/>
          </a:prstGeom>
        </p:spPr>
        <p:txBody>
          <a:bodyPr wrap="square">
            <a:spAutoFit/>
          </a:bodyPr>
          <a:lstStyle/>
          <a:p>
            <a:r>
              <a:rPr lang="en-US" sz="2000" b="1" dirty="0"/>
              <a:t>Compare the three annotations that follow. </a:t>
            </a:r>
          </a:p>
          <a:p>
            <a:pPr marL="342900" indent="-342900">
              <a:buFont typeface="Arial" panose="020B0604020202020204" pitchFamily="34" charset="0"/>
              <a:buChar char="•"/>
            </a:pPr>
            <a:endParaRPr lang="en-US" sz="2000" dirty="0"/>
          </a:p>
          <a:p>
            <a:r>
              <a:rPr lang="en-US" dirty="0"/>
              <a:t>In the first, the Organization tag spans “QBC Productions,” leaving out the company iden­tifier “Inc.” and the location “of East Anglia,” while these are included in varying spans in the next two annotations.</a:t>
            </a:r>
          </a:p>
          <a:p>
            <a:endParaRPr lang="en-US" sz="2000" dirty="0"/>
          </a:p>
          <a:p>
            <a:r>
              <a:rPr lang="en-US" dirty="0">
                <a:solidFill>
                  <a:schemeClr val="bg2"/>
                </a:solidFill>
              </a:rPr>
              <a:t>[QBC Productions]Organization Inc. of East Anglia </a:t>
            </a:r>
          </a:p>
          <a:p>
            <a:endParaRPr lang="en-US" dirty="0">
              <a:solidFill>
                <a:schemeClr val="bg2"/>
              </a:solidFill>
            </a:endParaRPr>
          </a:p>
          <a:p>
            <a:r>
              <a:rPr lang="en-US" dirty="0">
                <a:solidFill>
                  <a:schemeClr val="bg2"/>
                </a:solidFill>
              </a:rPr>
              <a:t>[QBC Productions Inc.] Organization of East Anglia </a:t>
            </a:r>
          </a:p>
          <a:p>
            <a:endParaRPr lang="en-US" dirty="0">
              <a:solidFill>
                <a:schemeClr val="bg2"/>
              </a:solidFill>
            </a:endParaRPr>
          </a:p>
          <a:p>
            <a:r>
              <a:rPr lang="en-US" dirty="0">
                <a:solidFill>
                  <a:schemeClr val="bg2"/>
                </a:solidFill>
              </a:rPr>
              <a:t>[QBC Productions Inc. of East Anglia] Organization</a:t>
            </a:r>
            <a:endParaRPr lang="en-US" dirty="0">
              <a:solidFill>
                <a:schemeClr val="bg2"/>
              </a:solidFill>
              <a:latin typeface="+mn-lt"/>
            </a:endParaRPr>
          </a:p>
        </p:txBody>
      </p:sp>
      <p:sp>
        <p:nvSpPr>
          <p:cNvPr id="4" name="Rectangle 3">
            <a:extLst>
              <a:ext uri="{FF2B5EF4-FFF2-40B4-BE49-F238E27FC236}">
                <a16:creationId xmlns:a16="http://schemas.microsoft.com/office/drawing/2014/main" id="{9F3A36A4-68A6-704A-A6B1-3617DC316DF4}"/>
              </a:ext>
            </a:extLst>
          </p:cNvPr>
          <p:cNvSpPr/>
          <p:nvPr/>
        </p:nvSpPr>
        <p:spPr>
          <a:xfrm>
            <a:off x="323528" y="4926364"/>
            <a:ext cx="8462287" cy="1323439"/>
          </a:xfrm>
          <a:prstGeom prst="rect">
            <a:avLst/>
          </a:prstGeom>
        </p:spPr>
        <p:txBody>
          <a:bodyPr wrap="square">
            <a:spAutoFit/>
          </a:bodyPr>
          <a:lstStyle/>
          <a:p>
            <a:r>
              <a:rPr lang="en-US" sz="2000" dirty="0">
                <a:latin typeface="+mn-lt"/>
              </a:rPr>
              <a:t>Each of these might look correct to an annotator, but only one actually correspond to the correct markup in the annotation guideline. </a:t>
            </a:r>
          </a:p>
          <a:p>
            <a:endParaRPr lang="en-US" sz="2000" dirty="0">
              <a:latin typeface="+mn-lt"/>
            </a:endParaRPr>
          </a:p>
          <a:p>
            <a:r>
              <a:rPr lang="en-US" sz="2000" dirty="0">
                <a:latin typeface="+mn-lt"/>
              </a:rPr>
              <a:t>How are these compared and resolved?</a:t>
            </a:r>
          </a:p>
        </p:txBody>
      </p:sp>
    </p:spTree>
    <p:extLst>
      <p:ext uri="{BB962C8B-B14F-4D97-AF65-F5344CB8AC3E}">
        <p14:creationId xmlns:p14="http://schemas.microsoft.com/office/powerpoint/2010/main" val="201396318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7100" y="2564904"/>
            <a:ext cx="8229600" cy="1143000"/>
          </a:xfrm>
        </p:spPr>
        <p:txBody>
          <a:bodyPr/>
          <a:lstStyle/>
          <a:p>
            <a:r>
              <a:rPr lang="en-US" b="1" dirty="0">
                <a:solidFill>
                  <a:schemeClr val="accent2">
                    <a:lumMod val="75000"/>
                  </a:schemeClr>
                </a:solidFill>
              </a:rPr>
              <a:t>Evaluating the Annotation</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81</a:t>
            </a:fld>
            <a:endParaRPr lang="en-GB" altLang="en-US"/>
          </a:p>
        </p:txBody>
      </p:sp>
    </p:spTree>
    <p:extLst>
      <p:ext uri="{BB962C8B-B14F-4D97-AF65-F5344CB8AC3E}">
        <p14:creationId xmlns:p14="http://schemas.microsoft.com/office/powerpoint/2010/main" val="66266647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Annotation Development Cycle</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82</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4708981"/>
          </a:xfrm>
          <a:prstGeom prst="rect">
            <a:avLst/>
          </a:prstGeom>
        </p:spPr>
        <p:txBody>
          <a:bodyPr wrap="square">
            <a:spAutoFit/>
          </a:bodyPr>
          <a:lstStyle/>
          <a:p>
            <a:r>
              <a:rPr lang="en-US" sz="2000" b="1" dirty="0">
                <a:latin typeface="+mn-lt"/>
              </a:rPr>
              <a:t>Inter Annotator Agreement:</a:t>
            </a:r>
          </a:p>
          <a:p>
            <a:endParaRPr lang="en-US" sz="2000" dirty="0">
              <a:latin typeface="+mn-lt"/>
            </a:endParaRPr>
          </a:p>
          <a:p>
            <a:pPr marL="342900" indent="-342900">
              <a:buFont typeface="Arial" panose="020B0604020202020204" pitchFamily="34" charset="0"/>
              <a:buChar char="•"/>
            </a:pPr>
            <a:r>
              <a:rPr lang="en-US" sz="2000" dirty="0">
                <a:latin typeface="+mn-lt"/>
              </a:rPr>
              <a:t>In order to assess how well an annotation task is defined, we use Inter-Annotator Agreement (IAA) scores to show how individual annotators compare to one another. </a:t>
            </a:r>
          </a:p>
          <a:p>
            <a:pPr marL="342900" indent="-342900">
              <a:buFont typeface="Arial" panose="020B0604020202020204" pitchFamily="34" charset="0"/>
              <a:buChar char="•"/>
            </a:pPr>
            <a:endParaRPr lang="en-US" sz="2000" dirty="0">
              <a:latin typeface="+mn-lt"/>
            </a:endParaRPr>
          </a:p>
          <a:p>
            <a:pPr marL="342900" indent="-342900">
              <a:buFont typeface="Arial" panose="020B0604020202020204" pitchFamily="34" charset="0"/>
              <a:buChar char="•"/>
            </a:pPr>
            <a:r>
              <a:rPr lang="en-US" sz="2000" dirty="0">
                <a:latin typeface="+mn-lt"/>
              </a:rPr>
              <a:t>If an IAA score is high, that is an indication that the task is well defined and other annotators will be able to continue the work. </a:t>
            </a:r>
          </a:p>
          <a:p>
            <a:pPr marL="342900" indent="-342900">
              <a:buFont typeface="Arial" panose="020B0604020202020204" pitchFamily="34" charset="0"/>
              <a:buChar char="•"/>
            </a:pPr>
            <a:endParaRPr lang="en-US" sz="2000" dirty="0">
              <a:latin typeface="+mn-lt"/>
            </a:endParaRPr>
          </a:p>
          <a:p>
            <a:pPr marL="342900" indent="-342900">
              <a:buFont typeface="Arial" panose="020B0604020202020204" pitchFamily="34" charset="0"/>
              <a:buChar char="•"/>
            </a:pPr>
            <a:r>
              <a:rPr lang="en-US" sz="2000" b="1" dirty="0">
                <a:solidFill>
                  <a:schemeClr val="accent2"/>
                </a:solidFill>
                <a:latin typeface="+mn-lt"/>
              </a:rPr>
              <a:t>This is typically defined using a statistical measure called a Kappa Statistic. </a:t>
            </a:r>
          </a:p>
          <a:p>
            <a:pPr marL="800100" lvl="1" indent="-342900">
              <a:buFont typeface="Arial" panose="020B0604020202020204" pitchFamily="34" charset="0"/>
              <a:buChar char="•"/>
            </a:pPr>
            <a:r>
              <a:rPr lang="en-US" dirty="0">
                <a:solidFill>
                  <a:schemeClr val="bg2"/>
                </a:solidFill>
                <a:latin typeface="+mn-lt"/>
              </a:rPr>
              <a:t>For comparing two annotations against each other, the Cohen Kappa is usually used</a:t>
            </a:r>
          </a:p>
          <a:p>
            <a:pPr marL="800100" lvl="1" indent="-342900">
              <a:buFont typeface="Arial" panose="020B0604020202020204" pitchFamily="34" charset="0"/>
              <a:buChar char="•"/>
            </a:pPr>
            <a:r>
              <a:rPr lang="en-US" dirty="0">
                <a:solidFill>
                  <a:schemeClr val="bg2"/>
                </a:solidFill>
                <a:latin typeface="+mn-lt"/>
              </a:rPr>
              <a:t>When comparing more than two annotations, a Fleiss Kappa measure is used. </a:t>
            </a:r>
          </a:p>
        </p:txBody>
      </p:sp>
    </p:spTree>
    <p:extLst>
      <p:ext uri="{BB962C8B-B14F-4D97-AF65-F5344CB8AC3E}">
        <p14:creationId xmlns:p14="http://schemas.microsoft.com/office/powerpoint/2010/main" val="257123590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83</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054477"/>
            <a:ext cx="7814215" cy="5632311"/>
          </a:xfrm>
          <a:prstGeom prst="rect">
            <a:avLst/>
          </a:prstGeom>
        </p:spPr>
        <p:txBody>
          <a:bodyPr wrap="square">
            <a:spAutoFit/>
          </a:bodyPr>
          <a:lstStyle/>
          <a:p>
            <a:endParaRPr lang="en-US" sz="2000" dirty="0">
              <a:latin typeface="+mn-lt"/>
            </a:endParaRPr>
          </a:p>
          <a:p>
            <a:pPr marL="342900" indent="-342900">
              <a:buFont typeface="Arial" panose="020B0604020202020204" pitchFamily="34" charset="0"/>
              <a:buChar char="•"/>
            </a:pPr>
            <a:r>
              <a:rPr lang="en-US" sz="2000" dirty="0"/>
              <a:t>At first it might seem that calculating IAA is just a matter of counting up how many tags there are in the dataset and calculating how many times the annotators agree on whether each tag should be there.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However, using straight percentages like that doesn’t take into account random chance agreements that are likely to occur when people annotate texts.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For example, you want a set of movie reviews to be labeled as positive or negative, if your annotators simply pick the label for each document without reading the text, there’s a 50% chance that they will agree on the label they assign, which means that agreement scores will seem artificially high.</a:t>
            </a:r>
          </a:p>
          <a:p>
            <a:endParaRPr lang="en-US" sz="2000" dirty="0"/>
          </a:p>
          <a:p>
            <a:pPr marL="342900" indent="-342900">
              <a:buFont typeface="Arial" panose="020B0604020202020204" pitchFamily="34" charset="0"/>
              <a:buChar char="•"/>
            </a:pPr>
            <a:endParaRPr lang="en-US" sz="2000" dirty="0"/>
          </a:p>
          <a:p>
            <a:endParaRPr lang="en-US" sz="2000" dirty="0"/>
          </a:p>
        </p:txBody>
      </p:sp>
    </p:spTree>
    <p:extLst>
      <p:ext uri="{BB962C8B-B14F-4D97-AF65-F5344CB8AC3E}">
        <p14:creationId xmlns:p14="http://schemas.microsoft.com/office/powerpoint/2010/main" val="193399627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84</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542271"/>
            <a:ext cx="7814215" cy="2246769"/>
          </a:xfrm>
          <a:prstGeom prst="rect">
            <a:avLst/>
          </a:prstGeom>
        </p:spPr>
        <p:txBody>
          <a:bodyPr wrap="square">
            <a:spAutoFit/>
          </a:bodyPr>
          <a:lstStyle/>
          <a:p>
            <a:pPr marL="342900" indent="-342900">
              <a:buFont typeface="Arial" panose="020B0604020202020204" pitchFamily="34" charset="0"/>
              <a:buChar char="•"/>
            </a:pPr>
            <a:r>
              <a:rPr lang="en-US" sz="2000" dirty="0"/>
              <a:t>Note that having a high IAA score doesn’t necessarily mean the anno­tations are correct; it simply means the annotators are all interpreting your instructions consistently in the same way.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Your task may still need to be revised even if your IAA scores are high</a:t>
            </a:r>
          </a:p>
          <a:p>
            <a:endParaRPr lang="en-US" sz="2000" dirty="0">
              <a:latin typeface="+mn-lt"/>
            </a:endParaRPr>
          </a:p>
        </p:txBody>
      </p:sp>
    </p:spTree>
    <p:extLst>
      <p:ext uri="{BB962C8B-B14F-4D97-AF65-F5344CB8AC3E}">
        <p14:creationId xmlns:p14="http://schemas.microsoft.com/office/powerpoint/2010/main" val="116804894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85</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2862322"/>
          </a:xfrm>
          <a:prstGeom prst="rect">
            <a:avLst/>
          </a:prstGeom>
        </p:spPr>
        <p:txBody>
          <a:bodyPr wrap="square">
            <a:spAutoFit/>
          </a:bodyPr>
          <a:lstStyle/>
          <a:p>
            <a:r>
              <a:rPr lang="en-US" sz="2000" b="1" dirty="0"/>
              <a:t>Cohen’s Kappa (</a:t>
            </a:r>
            <a:r>
              <a:rPr lang="el-GR" sz="2000" b="1" dirty="0"/>
              <a:t>κ)</a:t>
            </a:r>
            <a:endParaRPr lang="en-US" sz="2000" b="1" dirty="0"/>
          </a:p>
          <a:p>
            <a:endParaRPr lang="en-US" sz="2000" dirty="0">
              <a:latin typeface="+mn-lt"/>
            </a:endParaRPr>
          </a:p>
          <a:p>
            <a:pPr marL="342900" indent="-342900">
              <a:buFont typeface="Arial" panose="020B0604020202020204" pitchFamily="34" charset="0"/>
              <a:buChar char="•"/>
            </a:pPr>
            <a:r>
              <a:rPr lang="en-US" sz="2000" dirty="0"/>
              <a:t>Cohen’s Kappa (</a:t>
            </a:r>
            <a:r>
              <a:rPr lang="el-GR" sz="2000" dirty="0"/>
              <a:t>κ) </a:t>
            </a:r>
            <a:r>
              <a:rPr lang="en-US" sz="2000" dirty="0"/>
              <a:t>measures the agreement between two annotators, while taking into account the possibility of chance agreement.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equation is:</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p:txBody>
      </p:sp>
      <p:pic>
        <p:nvPicPr>
          <p:cNvPr id="6" name="Picture 5" descr="A picture containing table&#10;&#10;Description automatically generated">
            <a:extLst>
              <a:ext uri="{FF2B5EF4-FFF2-40B4-BE49-F238E27FC236}">
                <a16:creationId xmlns:a16="http://schemas.microsoft.com/office/drawing/2014/main" id="{F0C0981F-22F0-674F-8D14-095D85E06B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6636" y="3296975"/>
            <a:ext cx="2335404" cy="1167702"/>
          </a:xfrm>
          <a:prstGeom prst="rect">
            <a:avLst/>
          </a:prstGeom>
        </p:spPr>
      </p:pic>
      <p:sp>
        <p:nvSpPr>
          <p:cNvPr id="8" name="Rectangle 7">
            <a:extLst>
              <a:ext uri="{FF2B5EF4-FFF2-40B4-BE49-F238E27FC236}">
                <a16:creationId xmlns:a16="http://schemas.microsoft.com/office/drawing/2014/main" id="{C145C3F8-8CA6-B94F-9801-ECB5B2D8B087}"/>
              </a:ext>
            </a:extLst>
          </p:cNvPr>
          <p:cNvSpPr/>
          <p:nvPr/>
        </p:nvSpPr>
        <p:spPr>
          <a:xfrm>
            <a:off x="755576" y="4737918"/>
            <a:ext cx="7488832" cy="1200329"/>
          </a:xfrm>
          <a:prstGeom prst="rect">
            <a:avLst/>
          </a:prstGeom>
        </p:spPr>
        <p:txBody>
          <a:bodyPr wrap="square">
            <a:spAutoFit/>
          </a:bodyPr>
          <a:lstStyle/>
          <a:p>
            <a:r>
              <a:rPr lang="en-US" dirty="0">
                <a:solidFill>
                  <a:schemeClr val="accent2"/>
                </a:solidFill>
                <a:latin typeface="+mn-lt"/>
              </a:rPr>
              <a:t>In the equation, </a:t>
            </a:r>
            <a:r>
              <a:rPr lang="en-US" dirty="0" err="1">
                <a:solidFill>
                  <a:schemeClr val="accent2"/>
                </a:solidFill>
                <a:latin typeface="+mn-lt"/>
              </a:rPr>
              <a:t>Pr</a:t>
            </a:r>
            <a:r>
              <a:rPr lang="en-US" dirty="0">
                <a:solidFill>
                  <a:schemeClr val="accent2"/>
                </a:solidFill>
                <a:latin typeface="+mn-lt"/>
              </a:rPr>
              <a:t>(a) is the relative observed agreement between annotators, </a:t>
            </a:r>
            <a:r>
              <a:rPr lang="en-US" dirty="0">
                <a:latin typeface="+mn-lt"/>
              </a:rPr>
              <a:t>and </a:t>
            </a:r>
          </a:p>
          <a:p>
            <a:r>
              <a:rPr lang="en-US" dirty="0" err="1">
                <a:solidFill>
                  <a:schemeClr val="accent2"/>
                </a:solidFill>
                <a:latin typeface="+mn-lt"/>
              </a:rPr>
              <a:t>Pr</a:t>
            </a:r>
            <a:r>
              <a:rPr lang="en-US" dirty="0">
                <a:solidFill>
                  <a:schemeClr val="accent2"/>
                </a:solidFill>
                <a:latin typeface="+mn-lt"/>
              </a:rPr>
              <a:t>(e) is the expected agreement between annotators, if each annotator was to randomly pick a category for each annotation. </a:t>
            </a:r>
          </a:p>
        </p:txBody>
      </p:sp>
    </p:spTree>
    <p:extLst>
      <p:ext uri="{BB962C8B-B14F-4D97-AF65-F5344CB8AC3E}">
        <p14:creationId xmlns:p14="http://schemas.microsoft.com/office/powerpoint/2010/main" val="91897668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86</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1015663"/>
          </a:xfrm>
          <a:prstGeom prst="rect">
            <a:avLst/>
          </a:prstGeom>
        </p:spPr>
        <p:txBody>
          <a:bodyPr wrap="square">
            <a:spAutoFit/>
          </a:bodyPr>
          <a:lstStyle/>
          <a:p>
            <a:r>
              <a:rPr lang="en-US" sz="2000" b="1" dirty="0"/>
              <a:t>Cohen’s Kappa (</a:t>
            </a:r>
            <a:r>
              <a:rPr lang="el-GR" sz="2000" b="1" dirty="0"/>
              <a:t>κ)</a:t>
            </a:r>
            <a:endParaRPr lang="en-US" sz="2000" b="1" dirty="0"/>
          </a:p>
          <a:p>
            <a:endParaRPr lang="en-US" sz="2000" dirty="0">
              <a:latin typeface="+mn-lt"/>
            </a:endParaRPr>
          </a:p>
          <a:p>
            <a:pPr marL="342900" indent="-342900">
              <a:buFont typeface="Arial" panose="020B0604020202020204" pitchFamily="34" charset="0"/>
              <a:buChar char="•"/>
            </a:pPr>
            <a:endParaRPr lang="en-US" sz="2000" dirty="0"/>
          </a:p>
        </p:txBody>
      </p:sp>
      <p:sp>
        <p:nvSpPr>
          <p:cNvPr id="4" name="Rectangle 3">
            <a:extLst>
              <a:ext uri="{FF2B5EF4-FFF2-40B4-BE49-F238E27FC236}">
                <a16:creationId xmlns:a16="http://schemas.microsoft.com/office/drawing/2014/main" id="{4C99637D-C7C7-6D40-A8E5-7F755926847D}"/>
              </a:ext>
            </a:extLst>
          </p:cNvPr>
          <p:cNvSpPr/>
          <p:nvPr/>
        </p:nvSpPr>
        <p:spPr>
          <a:xfrm>
            <a:off x="572416" y="2219468"/>
            <a:ext cx="7798013" cy="923330"/>
          </a:xfrm>
          <a:prstGeom prst="rect">
            <a:avLst/>
          </a:prstGeom>
        </p:spPr>
        <p:txBody>
          <a:bodyPr wrap="square">
            <a:spAutoFit/>
          </a:bodyPr>
          <a:lstStyle/>
          <a:p>
            <a:r>
              <a:rPr lang="en-US" dirty="0">
                <a:latin typeface="+mn-lt"/>
              </a:rPr>
              <a:t>Assume that we had an an­notation task where two annotators, A and B, were asked to assign the labels “positive,” “neutral,” and “negative” to a set of 250 movie reviews, and that the resultant annotations looked like this</a:t>
            </a:r>
          </a:p>
        </p:txBody>
      </p:sp>
      <p:pic>
        <p:nvPicPr>
          <p:cNvPr id="10" name="Picture 9" descr="Table&#10;&#10;Description automatically generated">
            <a:extLst>
              <a:ext uri="{FF2B5EF4-FFF2-40B4-BE49-F238E27FC236}">
                <a16:creationId xmlns:a16="http://schemas.microsoft.com/office/drawing/2014/main" id="{3AF3E3DE-4962-F44D-A7AC-B95526EF77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0922" y="3622899"/>
            <a:ext cx="2921000" cy="1612900"/>
          </a:xfrm>
          <a:prstGeom prst="rect">
            <a:avLst/>
          </a:prstGeom>
        </p:spPr>
      </p:pic>
      <p:sp>
        <p:nvSpPr>
          <p:cNvPr id="11" name="Rectangle 10">
            <a:extLst>
              <a:ext uri="{FF2B5EF4-FFF2-40B4-BE49-F238E27FC236}">
                <a16:creationId xmlns:a16="http://schemas.microsoft.com/office/drawing/2014/main" id="{CB86A4A1-22AE-BB4F-B93D-D99121D58B40}"/>
              </a:ext>
            </a:extLst>
          </p:cNvPr>
          <p:cNvSpPr/>
          <p:nvPr/>
        </p:nvSpPr>
        <p:spPr>
          <a:xfrm>
            <a:off x="488446" y="5365715"/>
            <a:ext cx="8064682" cy="923330"/>
          </a:xfrm>
          <a:prstGeom prst="rect">
            <a:avLst/>
          </a:prstGeom>
        </p:spPr>
        <p:txBody>
          <a:bodyPr wrap="square">
            <a:spAutoFit/>
          </a:bodyPr>
          <a:lstStyle/>
          <a:p>
            <a:r>
              <a:rPr lang="en-US" dirty="0">
                <a:latin typeface="+mn-lt"/>
              </a:rPr>
              <a:t>The preceding table shows that while the annotators rarely had situations where one labeled a review as “positive” and the other labeled it as “negative,” the “neutral” label contributed a lot to the level of disagreement.</a:t>
            </a:r>
          </a:p>
        </p:txBody>
      </p:sp>
    </p:spTree>
    <p:extLst>
      <p:ext uri="{BB962C8B-B14F-4D97-AF65-F5344CB8AC3E}">
        <p14:creationId xmlns:p14="http://schemas.microsoft.com/office/powerpoint/2010/main" val="265979889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a:p>
            <a:pPr marL="0" indent="0" algn="ctr">
              <a:buNone/>
            </a:pPr>
            <a:endParaRPr lang="en-US" sz="2000" dirty="0"/>
          </a:p>
          <a:p>
            <a:pPr marL="0" indent="0" algn="ctr">
              <a:buNone/>
            </a:pPr>
            <a:endParaRPr lang="en-US" sz="2000" dirty="0"/>
          </a:p>
          <a:p>
            <a:pPr marL="0" indent="0" algn="ctr">
              <a:buNone/>
            </a:pPr>
            <a:r>
              <a:rPr lang="en-US" sz="2000" b="1" dirty="0" err="1">
                <a:solidFill>
                  <a:schemeClr val="accent2"/>
                </a:solidFill>
              </a:rPr>
              <a:t>Pr</a:t>
            </a:r>
            <a:r>
              <a:rPr lang="en-US" sz="2000" b="1" dirty="0">
                <a:solidFill>
                  <a:schemeClr val="accent2"/>
                </a:solidFill>
              </a:rPr>
              <a:t>(a)= (54 + 18 + 72) / 250 = .576 (57.6%)</a:t>
            </a:r>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87</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1015663"/>
          </a:xfrm>
          <a:prstGeom prst="rect">
            <a:avLst/>
          </a:prstGeom>
        </p:spPr>
        <p:txBody>
          <a:bodyPr wrap="square">
            <a:spAutoFit/>
          </a:bodyPr>
          <a:lstStyle/>
          <a:p>
            <a:r>
              <a:rPr lang="en-US" sz="2000" b="1" dirty="0"/>
              <a:t>Cohen’s Kappa (</a:t>
            </a:r>
            <a:r>
              <a:rPr lang="el-GR" sz="2000" b="1" dirty="0"/>
              <a:t>κ)</a:t>
            </a:r>
            <a:endParaRPr lang="en-US" sz="2000" b="1" dirty="0"/>
          </a:p>
          <a:p>
            <a:endParaRPr lang="en-US" sz="2000" dirty="0">
              <a:latin typeface="+mn-lt"/>
            </a:endParaRPr>
          </a:p>
          <a:p>
            <a:pPr marL="342900" indent="-342900">
              <a:buFont typeface="Arial" panose="020B0604020202020204" pitchFamily="34" charset="0"/>
              <a:buChar char="•"/>
            </a:pPr>
            <a:endParaRPr lang="en-US" sz="2000" dirty="0"/>
          </a:p>
        </p:txBody>
      </p:sp>
      <p:sp>
        <p:nvSpPr>
          <p:cNvPr id="6" name="Rectangle 5">
            <a:extLst>
              <a:ext uri="{FF2B5EF4-FFF2-40B4-BE49-F238E27FC236}">
                <a16:creationId xmlns:a16="http://schemas.microsoft.com/office/drawing/2014/main" id="{0EF4438E-CB31-BF48-A532-D9E5963A13F0}"/>
              </a:ext>
            </a:extLst>
          </p:cNvPr>
          <p:cNvSpPr/>
          <p:nvPr/>
        </p:nvSpPr>
        <p:spPr>
          <a:xfrm>
            <a:off x="376179" y="2084655"/>
            <a:ext cx="8012245" cy="1477328"/>
          </a:xfrm>
          <a:prstGeom prst="rect">
            <a:avLst/>
          </a:prstGeom>
        </p:spPr>
        <p:txBody>
          <a:bodyPr wrap="square">
            <a:spAutoFit/>
          </a:bodyPr>
          <a:lstStyle/>
          <a:p>
            <a:r>
              <a:rPr lang="en-US" dirty="0">
                <a:latin typeface="+mn-lt"/>
              </a:rPr>
              <a:t>First, we calculate </a:t>
            </a:r>
            <a:r>
              <a:rPr lang="en-US" dirty="0" err="1">
                <a:latin typeface="+mn-lt"/>
              </a:rPr>
              <a:t>Pr</a:t>
            </a:r>
            <a:r>
              <a:rPr lang="en-US" dirty="0">
                <a:latin typeface="+mn-lt"/>
              </a:rPr>
              <a:t>(a), the actual agreement between the annotators. </a:t>
            </a:r>
          </a:p>
          <a:p>
            <a:endParaRPr lang="en-US" dirty="0">
              <a:latin typeface="+mn-lt"/>
            </a:endParaRPr>
          </a:p>
          <a:p>
            <a:r>
              <a:rPr lang="en-US" dirty="0">
                <a:latin typeface="+mn-lt"/>
              </a:rPr>
              <a:t>Out of 250 docu­ments, A and B both said “positive” 54 times, both said “neutral” 18 times, and both said “negative” 72 times. So the percentage of observed agreement is:</a:t>
            </a:r>
          </a:p>
        </p:txBody>
      </p:sp>
    </p:spTree>
    <p:extLst>
      <p:ext uri="{BB962C8B-B14F-4D97-AF65-F5344CB8AC3E}">
        <p14:creationId xmlns:p14="http://schemas.microsoft.com/office/powerpoint/2010/main" val="306102242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88</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1015663"/>
          </a:xfrm>
          <a:prstGeom prst="rect">
            <a:avLst/>
          </a:prstGeom>
        </p:spPr>
        <p:txBody>
          <a:bodyPr wrap="square">
            <a:spAutoFit/>
          </a:bodyPr>
          <a:lstStyle/>
          <a:p>
            <a:r>
              <a:rPr lang="en-US" sz="2000" b="1" dirty="0"/>
              <a:t>Cohen’s Kappa (</a:t>
            </a:r>
            <a:r>
              <a:rPr lang="el-GR" sz="2000" b="1" dirty="0"/>
              <a:t>κ)</a:t>
            </a:r>
            <a:endParaRPr lang="en-US" sz="2000" b="1" dirty="0"/>
          </a:p>
          <a:p>
            <a:endParaRPr lang="en-US" sz="2000" dirty="0">
              <a:latin typeface="+mn-lt"/>
            </a:endParaRPr>
          </a:p>
          <a:p>
            <a:pPr marL="342900" indent="-342900">
              <a:buFont typeface="Arial" panose="020B0604020202020204" pitchFamily="34" charset="0"/>
              <a:buChar char="•"/>
            </a:pPr>
            <a:endParaRPr lang="en-US" sz="2000" dirty="0"/>
          </a:p>
        </p:txBody>
      </p:sp>
      <p:sp>
        <p:nvSpPr>
          <p:cNvPr id="4" name="Rectangle 3">
            <a:extLst>
              <a:ext uri="{FF2B5EF4-FFF2-40B4-BE49-F238E27FC236}">
                <a16:creationId xmlns:a16="http://schemas.microsoft.com/office/drawing/2014/main" id="{9C6F24B6-7CAB-7C45-B396-885634DF931A}"/>
              </a:ext>
            </a:extLst>
          </p:cNvPr>
          <p:cNvSpPr/>
          <p:nvPr/>
        </p:nvSpPr>
        <p:spPr>
          <a:xfrm>
            <a:off x="460338" y="1988840"/>
            <a:ext cx="8000094" cy="1754326"/>
          </a:xfrm>
          <a:prstGeom prst="rect">
            <a:avLst/>
          </a:prstGeom>
        </p:spPr>
        <p:txBody>
          <a:bodyPr wrap="square">
            <a:spAutoFit/>
          </a:bodyPr>
          <a:lstStyle/>
          <a:p>
            <a:r>
              <a:rPr lang="en-US" dirty="0">
                <a:latin typeface="+mn-lt"/>
              </a:rPr>
              <a:t>Next we calculate </a:t>
            </a:r>
            <a:r>
              <a:rPr lang="en-US" dirty="0" err="1">
                <a:latin typeface="+mn-lt"/>
              </a:rPr>
              <a:t>Pr</a:t>
            </a:r>
            <a:r>
              <a:rPr lang="en-US" dirty="0">
                <a:latin typeface="+mn-lt"/>
              </a:rPr>
              <a:t>(e), the expected chance agreement, for each label. </a:t>
            </a:r>
          </a:p>
          <a:p>
            <a:endParaRPr lang="en-US" dirty="0">
              <a:latin typeface="+mn-lt"/>
            </a:endParaRPr>
          </a:p>
          <a:p>
            <a:r>
              <a:rPr lang="en-US" dirty="0">
                <a:latin typeface="+mn-lt"/>
              </a:rPr>
              <a:t>To do that, we determine the percentage of the time that each annotator used each label and multiply those percentages to determine how often the two annotators would use the same label on the same document at the same time, then add each of those together to get </a:t>
            </a:r>
            <a:r>
              <a:rPr lang="en-US" dirty="0" err="1">
                <a:latin typeface="+mn-lt"/>
              </a:rPr>
              <a:t>Pr</a:t>
            </a:r>
            <a:r>
              <a:rPr lang="en-US" dirty="0">
                <a:latin typeface="+mn-lt"/>
              </a:rPr>
              <a:t>(e). </a:t>
            </a:r>
          </a:p>
        </p:txBody>
      </p:sp>
      <p:sp>
        <p:nvSpPr>
          <p:cNvPr id="8" name="Rectangle 7">
            <a:extLst>
              <a:ext uri="{FF2B5EF4-FFF2-40B4-BE49-F238E27FC236}">
                <a16:creationId xmlns:a16="http://schemas.microsoft.com/office/drawing/2014/main" id="{C13B5DD2-AD4E-D94C-A594-16281DA5C1D4}"/>
              </a:ext>
            </a:extLst>
          </p:cNvPr>
          <p:cNvSpPr/>
          <p:nvPr/>
        </p:nvSpPr>
        <p:spPr>
          <a:xfrm>
            <a:off x="556214" y="4171908"/>
            <a:ext cx="8415479" cy="1754326"/>
          </a:xfrm>
          <a:prstGeom prst="rect">
            <a:avLst/>
          </a:prstGeom>
        </p:spPr>
        <p:txBody>
          <a:bodyPr wrap="square">
            <a:spAutoFit/>
          </a:bodyPr>
          <a:lstStyle/>
          <a:p>
            <a:r>
              <a:rPr lang="en-US" dirty="0">
                <a:latin typeface="+mn-lt"/>
              </a:rPr>
              <a:t>A used the label “positive” 85 times (54 + 28 + 3), or .425% of the time. </a:t>
            </a:r>
          </a:p>
          <a:p>
            <a:endParaRPr lang="en-US" dirty="0">
              <a:latin typeface="+mn-lt"/>
            </a:endParaRPr>
          </a:p>
          <a:p>
            <a:r>
              <a:rPr lang="en-US" dirty="0">
                <a:latin typeface="+mn-lt"/>
              </a:rPr>
              <a:t>B also used the “positive” label 85 times (54 + 31), which is also .425. </a:t>
            </a:r>
          </a:p>
          <a:p>
            <a:endParaRPr lang="en-US" dirty="0">
              <a:latin typeface="+mn-lt"/>
            </a:endParaRPr>
          </a:p>
          <a:p>
            <a:r>
              <a:rPr lang="en-US" b="1" dirty="0">
                <a:solidFill>
                  <a:schemeClr val="accent2"/>
                </a:solidFill>
                <a:latin typeface="+mn-lt"/>
              </a:rPr>
              <a:t>Multiplied together, .425 × .425 = .180, so A and B have a .180 chance of both randomly choosing “positive” as a label.</a:t>
            </a:r>
          </a:p>
        </p:txBody>
      </p:sp>
    </p:spTree>
    <p:extLst>
      <p:ext uri="{BB962C8B-B14F-4D97-AF65-F5344CB8AC3E}">
        <p14:creationId xmlns:p14="http://schemas.microsoft.com/office/powerpoint/2010/main" val="192077934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89</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2923877"/>
          </a:xfrm>
          <a:prstGeom prst="rect">
            <a:avLst/>
          </a:prstGeom>
        </p:spPr>
        <p:txBody>
          <a:bodyPr wrap="square">
            <a:spAutoFit/>
          </a:bodyPr>
          <a:lstStyle/>
          <a:p>
            <a:r>
              <a:rPr lang="en-US" sz="2000" b="1" dirty="0"/>
              <a:t>Cohen’s Kappa (</a:t>
            </a:r>
            <a:r>
              <a:rPr lang="el-GR" sz="2000" b="1" dirty="0"/>
              <a:t>κ)</a:t>
            </a:r>
            <a:endParaRPr lang="en-US" sz="2000" b="1" dirty="0"/>
          </a:p>
          <a:p>
            <a:endParaRPr lang="en-US" sz="2000" dirty="0">
              <a:latin typeface="+mn-lt"/>
            </a:endParaRPr>
          </a:p>
          <a:p>
            <a:pPr marL="342900" indent="-342900">
              <a:buFont typeface="Arial" panose="020B0604020202020204" pitchFamily="34" charset="0"/>
              <a:buChar char="•"/>
            </a:pPr>
            <a:r>
              <a:rPr lang="en-US" dirty="0"/>
              <a:t>Now we do the same calculations for “neutral” and “negative.”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used “neutral” 72 times, or .288%, and B used the tag 67 times, or .268%.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solidFill>
                  <a:schemeClr val="accent2"/>
                </a:solidFill>
              </a:rPr>
              <a:t>Combined, (.268 × .288), there is a .077 chance of them both using the “neutral” tag. </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065760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8862" y="94320"/>
            <a:ext cx="8229600" cy="1143000"/>
          </a:xfrm>
        </p:spPr>
        <p:txBody>
          <a:bodyPr/>
          <a:lstStyle/>
          <a:p>
            <a:r>
              <a:rPr lang="en-US" b="1" dirty="0">
                <a:solidFill>
                  <a:schemeClr val="accent2">
                    <a:lumMod val="75000"/>
                  </a:schemeClr>
                </a:solidFill>
              </a:rPr>
              <a:t>Use case for Developers</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4" name="Slide Number Placeholder 3">
            <a:extLst>
              <a:ext uri="{FF2B5EF4-FFF2-40B4-BE49-F238E27FC236}">
                <a16:creationId xmlns:a16="http://schemas.microsoft.com/office/drawing/2014/main" id="{13764036-6693-A045-8007-7837BC0566D5}"/>
              </a:ext>
            </a:extLst>
          </p:cNvPr>
          <p:cNvSpPr>
            <a:spLocks noGrp="1"/>
          </p:cNvSpPr>
          <p:nvPr>
            <p:ph type="sldNum" sz="quarter" idx="12"/>
          </p:nvPr>
        </p:nvSpPr>
        <p:spPr/>
        <p:txBody>
          <a:bodyPr/>
          <a:lstStyle/>
          <a:p>
            <a:pPr>
              <a:defRPr/>
            </a:pPr>
            <a:fld id="{740F825C-949B-974C-AB99-C3CE0C97A40B}" type="slidenum">
              <a:rPr lang="en-GB" altLang="en-US" smtClean="0"/>
              <a:pPr>
                <a:defRPr/>
              </a:pPr>
              <a:t>9</a:t>
            </a:fld>
            <a:endParaRPr lang="en-GB" altLang="en-US"/>
          </a:p>
        </p:txBody>
      </p:sp>
      <p:sp>
        <p:nvSpPr>
          <p:cNvPr id="7" name="Rectangle 6">
            <a:extLst>
              <a:ext uri="{FF2B5EF4-FFF2-40B4-BE49-F238E27FC236}">
                <a16:creationId xmlns:a16="http://schemas.microsoft.com/office/drawing/2014/main" id="{F4E05F83-B212-D04E-B594-06D2C86A0A55}"/>
              </a:ext>
            </a:extLst>
          </p:cNvPr>
          <p:cNvSpPr/>
          <p:nvPr/>
        </p:nvSpPr>
        <p:spPr>
          <a:xfrm>
            <a:off x="755576" y="1453344"/>
            <a:ext cx="7416824" cy="2031325"/>
          </a:xfrm>
          <a:prstGeom prst="rect">
            <a:avLst/>
          </a:prstGeom>
        </p:spPr>
        <p:txBody>
          <a:bodyPr wrap="square">
            <a:spAutoFit/>
          </a:bodyPr>
          <a:lstStyle/>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Terms and conditions of the specific use case of the data acquisition has to be made clear to the user so that no legal complications may arise at a later point.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For example, if user’s tweets are obtained to develop a personality model, this intended use has to be made clear to the user upfront. </a:t>
            </a:r>
          </a:p>
        </p:txBody>
      </p:sp>
    </p:spTree>
    <p:extLst>
      <p:ext uri="{BB962C8B-B14F-4D97-AF65-F5344CB8AC3E}">
        <p14:creationId xmlns:p14="http://schemas.microsoft.com/office/powerpoint/2010/main" val="18084453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90</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1815882"/>
          </a:xfrm>
          <a:prstGeom prst="rect">
            <a:avLst/>
          </a:prstGeom>
        </p:spPr>
        <p:txBody>
          <a:bodyPr wrap="square">
            <a:spAutoFit/>
          </a:bodyPr>
          <a:lstStyle/>
          <a:p>
            <a:r>
              <a:rPr lang="en-US" sz="2000" b="1" dirty="0"/>
              <a:t>Cohen’s Kappa (</a:t>
            </a:r>
            <a:r>
              <a:rPr lang="el-GR" sz="2000" b="1" dirty="0"/>
              <a:t>κ)</a:t>
            </a:r>
            <a:endParaRPr lang="en-US" sz="2000" b="1" dirty="0"/>
          </a:p>
          <a:p>
            <a:endParaRPr lang="en-US" sz="2000" dirty="0">
              <a:latin typeface="+mn-lt"/>
            </a:endParaRP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solidFill>
                  <a:schemeClr val="accent2"/>
                </a:solidFill>
              </a:rPr>
              <a:t>Finally, A used “negative” 93 times (.372) and B used “negative” 98 times (.392), giving a .146 chance of agreement on the “neg­ative” tag.</a:t>
            </a:r>
          </a:p>
        </p:txBody>
      </p:sp>
      <p:sp>
        <p:nvSpPr>
          <p:cNvPr id="6" name="Rectangle 5">
            <a:extLst>
              <a:ext uri="{FF2B5EF4-FFF2-40B4-BE49-F238E27FC236}">
                <a16:creationId xmlns:a16="http://schemas.microsoft.com/office/drawing/2014/main" id="{808B1826-691C-BC45-A3BC-159ECC326F9E}"/>
              </a:ext>
            </a:extLst>
          </p:cNvPr>
          <p:cNvSpPr/>
          <p:nvPr/>
        </p:nvSpPr>
        <p:spPr>
          <a:xfrm>
            <a:off x="556215" y="3566463"/>
            <a:ext cx="7200800" cy="2031325"/>
          </a:xfrm>
          <a:prstGeom prst="rect">
            <a:avLst/>
          </a:prstGeom>
        </p:spPr>
        <p:txBody>
          <a:bodyPr wrap="square">
            <a:spAutoFit/>
          </a:bodyPr>
          <a:lstStyle/>
          <a:p>
            <a:r>
              <a:rPr lang="en-US" dirty="0">
                <a:latin typeface="+mn-lt"/>
              </a:rPr>
              <a:t>Adding those three chance agreement scores together gives us:</a:t>
            </a:r>
          </a:p>
          <a:p>
            <a:endParaRPr lang="en-US" dirty="0">
              <a:latin typeface="+mn-lt"/>
            </a:endParaRPr>
          </a:p>
          <a:p>
            <a:r>
              <a:rPr lang="en-US" b="1" dirty="0" err="1">
                <a:solidFill>
                  <a:schemeClr val="accent2"/>
                </a:solidFill>
                <a:latin typeface="+mn-lt"/>
              </a:rPr>
              <a:t>Pr</a:t>
            </a:r>
            <a:r>
              <a:rPr lang="en-US" b="1" dirty="0">
                <a:solidFill>
                  <a:schemeClr val="accent2"/>
                </a:solidFill>
                <a:latin typeface="+mn-lt"/>
              </a:rPr>
              <a:t>(e) = .180 + .077 + .146 = .403</a:t>
            </a:r>
          </a:p>
          <a:p>
            <a:endParaRPr lang="en-US" dirty="0">
              <a:latin typeface="+mn-lt"/>
            </a:endParaRPr>
          </a:p>
          <a:p>
            <a:r>
              <a:rPr lang="en-US" dirty="0">
                <a:latin typeface="+mn-lt"/>
              </a:rPr>
              <a:t>Putting </a:t>
            </a:r>
            <a:r>
              <a:rPr lang="en-US" dirty="0" err="1">
                <a:latin typeface="+mn-lt"/>
              </a:rPr>
              <a:t>Pr</a:t>
            </a:r>
            <a:r>
              <a:rPr lang="en-US" dirty="0">
                <a:latin typeface="+mn-lt"/>
              </a:rPr>
              <a:t>(a) and </a:t>
            </a:r>
            <a:r>
              <a:rPr lang="en-US" dirty="0" err="1">
                <a:latin typeface="+mn-lt"/>
              </a:rPr>
              <a:t>Pr</a:t>
            </a:r>
            <a:r>
              <a:rPr lang="en-US" dirty="0">
                <a:latin typeface="+mn-lt"/>
              </a:rPr>
              <a:t>(e) into the equation gives us:</a:t>
            </a:r>
          </a:p>
          <a:p>
            <a:endParaRPr lang="en-US" dirty="0">
              <a:latin typeface="+mn-lt"/>
            </a:endParaRPr>
          </a:p>
          <a:p>
            <a:r>
              <a:rPr lang="el-GR" b="1" dirty="0">
                <a:solidFill>
                  <a:schemeClr val="accent2"/>
                </a:solidFill>
                <a:latin typeface="+mn-lt"/>
              </a:rPr>
              <a:t>κ = (.576 – .403) / (1 – .403) = .173 / .597 = .29</a:t>
            </a:r>
            <a:endParaRPr lang="en-US" b="1" dirty="0">
              <a:solidFill>
                <a:schemeClr val="accent2"/>
              </a:solidFill>
              <a:latin typeface="+mn-lt"/>
            </a:endParaRPr>
          </a:p>
        </p:txBody>
      </p:sp>
    </p:spTree>
    <p:extLst>
      <p:ext uri="{BB962C8B-B14F-4D97-AF65-F5344CB8AC3E}">
        <p14:creationId xmlns:p14="http://schemas.microsoft.com/office/powerpoint/2010/main" val="51980678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91</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707886"/>
          </a:xfrm>
          <a:prstGeom prst="rect">
            <a:avLst/>
          </a:prstGeom>
        </p:spPr>
        <p:txBody>
          <a:bodyPr wrap="square">
            <a:spAutoFit/>
          </a:bodyPr>
          <a:lstStyle/>
          <a:p>
            <a:r>
              <a:rPr lang="en-US" sz="2000" b="1" dirty="0"/>
              <a:t>Fleiss’s Kappa (</a:t>
            </a:r>
            <a:r>
              <a:rPr lang="el-GR" sz="2000" b="1" dirty="0"/>
              <a:t>κ)</a:t>
            </a:r>
            <a:endParaRPr lang="en-US" sz="2000" b="1" dirty="0"/>
          </a:p>
          <a:p>
            <a:endParaRPr lang="en-US" sz="2000" dirty="0">
              <a:latin typeface="+mn-lt"/>
            </a:endParaRPr>
          </a:p>
        </p:txBody>
      </p:sp>
      <p:sp>
        <p:nvSpPr>
          <p:cNvPr id="4" name="Rectangle 3">
            <a:extLst>
              <a:ext uri="{FF2B5EF4-FFF2-40B4-BE49-F238E27FC236}">
                <a16:creationId xmlns:a16="http://schemas.microsoft.com/office/drawing/2014/main" id="{B0B0ADAE-66D1-AE40-A0DD-D40BE8B86936}"/>
              </a:ext>
            </a:extLst>
          </p:cNvPr>
          <p:cNvSpPr/>
          <p:nvPr/>
        </p:nvSpPr>
        <p:spPr>
          <a:xfrm>
            <a:off x="313184" y="2137430"/>
            <a:ext cx="8517631" cy="1477328"/>
          </a:xfrm>
          <a:prstGeom prst="rect">
            <a:avLst/>
          </a:prstGeom>
        </p:spPr>
        <p:txBody>
          <a:bodyPr wrap="square">
            <a:spAutoFit/>
          </a:bodyPr>
          <a:lstStyle/>
          <a:p>
            <a:pPr marL="285750" indent="-285750">
              <a:buFont typeface="Arial" panose="020B0604020202020204" pitchFamily="34" charset="0"/>
              <a:buChar char="•"/>
            </a:pPr>
            <a:r>
              <a:rPr lang="en-US" b="1" dirty="0">
                <a:solidFill>
                  <a:schemeClr val="accent2"/>
                </a:solidFill>
                <a:latin typeface="+mn-lt"/>
              </a:rPr>
              <a:t>Cohen’s Kappa can determine the agreement between two annotators, but what if you have three or more people annotating the same document?</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 In that case, you’ll need to use Fleiss’s Kappa instead.</a:t>
            </a:r>
          </a:p>
        </p:txBody>
      </p:sp>
      <p:sp>
        <p:nvSpPr>
          <p:cNvPr id="6" name="Rectangle 5">
            <a:extLst>
              <a:ext uri="{FF2B5EF4-FFF2-40B4-BE49-F238E27FC236}">
                <a16:creationId xmlns:a16="http://schemas.microsoft.com/office/drawing/2014/main" id="{F534290E-F3BC-E74B-B317-7061561DC778}"/>
              </a:ext>
            </a:extLst>
          </p:cNvPr>
          <p:cNvSpPr/>
          <p:nvPr/>
        </p:nvSpPr>
        <p:spPr>
          <a:xfrm>
            <a:off x="323528" y="3762906"/>
            <a:ext cx="7682347" cy="1754326"/>
          </a:xfrm>
          <a:prstGeom prst="rect">
            <a:avLst/>
          </a:prstGeom>
        </p:spPr>
        <p:txBody>
          <a:bodyPr wrap="square">
            <a:spAutoFit/>
          </a:bodyPr>
          <a:lstStyle/>
          <a:p>
            <a:pPr marL="285750" indent="-285750">
              <a:buFont typeface="Arial" panose="020B0604020202020204" pitchFamily="34" charset="0"/>
              <a:buChar char="•"/>
            </a:pPr>
            <a:r>
              <a:rPr lang="en-US" dirty="0">
                <a:latin typeface="+mn-lt"/>
              </a:rPr>
              <a:t>The base equation for Fleiss’s </a:t>
            </a:r>
            <a:r>
              <a:rPr lang="el-GR" dirty="0">
                <a:latin typeface="+mn-lt"/>
              </a:rPr>
              <a:t>κ </a:t>
            </a:r>
            <a:r>
              <a:rPr lang="en-US" dirty="0">
                <a:latin typeface="+mn-lt"/>
              </a:rPr>
              <a:t>is essentially the same as for Cohen’s </a:t>
            </a:r>
            <a:r>
              <a:rPr lang="el-GR" dirty="0">
                <a:latin typeface="+mn-lt"/>
              </a:rPr>
              <a:t>κ, </a:t>
            </a:r>
            <a:r>
              <a:rPr lang="en-US" dirty="0">
                <a:latin typeface="+mn-lt"/>
              </a:rPr>
              <a:t>with the actual agreement and expected agreement due to chance being calculated and compared.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However, the manner in which these are calculated differs, so we will use slightly dif­ferent symbols here to avoid confusion:</a:t>
            </a:r>
          </a:p>
        </p:txBody>
      </p:sp>
      <p:pic>
        <p:nvPicPr>
          <p:cNvPr id="10" name="Picture 9" descr="A picture containing diagram&#10;&#10;Description automatically generated">
            <a:extLst>
              <a:ext uri="{FF2B5EF4-FFF2-40B4-BE49-F238E27FC236}">
                <a16:creationId xmlns:a16="http://schemas.microsoft.com/office/drawing/2014/main" id="{644BF402-522A-9549-B186-E3426BA031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2928" y="5661248"/>
            <a:ext cx="1295400" cy="622300"/>
          </a:xfrm>
          <a:prstGeom prst="rect">
            <a:avLst/>
          </a:prstGeom>
        </p:spPr>
      </p:pic>
    </p:spTree>
    <p:extLst>
      <p:ext uri="{BB962C8B-B14F-4D97-AF65-F5344CB8AC3E}">
        <p14:creationId xmlns:p14="http://schemas.microsoft.com/office/powerpoint/2010/main" val="63811500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92</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707886"/>
          </a:xfrm>
          <a:prstGeom prst="rect">
            <a:avLst/>
          </a:prstGeom>
        </p:spPr>
        <p:txBody>
          <a:bodyPr wrap="square">
            <a:spAutoFit/>
          </a:bodyPr>
          <a:lstStyle/>
          <a:p>
            <a:r>
              <a:rPr lang="en-US" sz="2000" b="1" dirty="0"/>
              <a:t>Fleiss’s Kappa (</a:t>
            </a:r>
            <a:r>
              <a:rPr lang="el-GR" sz="2000" b="1" dirty="0"/>
              <a:t>κ)</a:t>
            </a:r>
            <a:endParaRPr lang="en-US" sz="2000" b="1" dirty="0"/>
          </a:p>
          <a:p>
            <a:endParaRPr lang="en-US" sz="2000" dirty="0">
              <a:latin typeface="+mn-lt"/>
            </a:endParaRPr>
          </a:p>
        </p:txBody>
      </p:sp>
      <p:sp>
        <p:nvSpPr>
          <p:cNvPr id="8" name="Rectangle 7">
            <a:extLst>
              <a:ext uri="{FF2B5EF4-FFF2-40B4-BE49-F238E27FC236}">
                <a16:creationId xmlns:a16="http://schemas.microsoft.com/office/drawing/2014/main" id="{A810DD4B-A23D-CD47-B7EF-C9AB56CC37F0}"/>
              </a:ext>
            </a:extLst>
          </p:cNvPr>
          <p:cNvSpPr/>
          <p:nvPr/>
        </p:nvSpPr>
        <p:spPr>
          <a:xfrm>
            <a:off x="446856" y="2821754"/>
            <a:ext cx="8229599" cy="2862322"/>
          </a:xfrm>
          <a:prstGeom prst="rect">
            <a:avLst/>
          </a:prstGeom>
        </p:spPr>
        <p:txBody>
          <a:bodyPr wrap="square">
            <a:spAutoFit/>
          </a:bodyPr>
          <a:lstStyle/>
          <a:p>
            <a:pPr marL="285750" indent="-285750">
              <a:buFont typeface="Arial" panose="020B0604020202020204" pitchFamily="34" charset="0"/>
              <a:buChar char="•"/>
            </a:pPr>
            <a:r>
              <a:rPr lang="en-US" dirty="0">
                <a:latin typeface="+mn-lt"/>
              </a:rPr>
              <a:t>In the preceding equation, P is the actual agreement and Pe is the expected agreement.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Fleiss’s Kappa differs from Cohen’s Kappa, however, in the way that these values are calculated. </a:t>
            </a:r>
          </a:p>
          <a:p>
            <a:endParaRPr lang="en-US" dirty="0">
              <a:latin typeface="+mn-lt"/>
            </a:endParaRPr>
          </a:p>
          <a:p>
            <a:pPr marL="285750" indent="-285750">
              <a:buFont typeface="Arial" panose="020B0604020202020204" pitchFamily="34" charset="0"/>
              <a:buChar char="•"/>
            </a:pPr>
            <a:r>
              <a:rPr lang="en-US" dirty="0">
                <a:latin typeface="+mn-lt"/>
              </a:rPr>
              <a:t>The table used to represent annotator values for Fleiss’s Kappa, rather than having one axis per annotator, has one axis for the possible values an annotator could assign, and the other axis for each of the annotators. </a:t>
            </a:r>
          </a:p>
          <a:p>
            <a:endParaRPr lang="en-US" dirty="0">
              <a:latin typeface="+mn-lt"/>
            </a:endParaRPr>
          </a:p>
        </p:txBody>
      </p:sp>
      <p:pic>
        <p:nvPicPr>
          <p:cNvPr id="9" name="Picture 8" descr="A picture containing diagram&#10;&#10;Description automatically generated">
            <a:extLst>
              <a:ext uri="{FF2B5EF4-FFF2-40B4-BE49-F238E27FC236}">
                <a16:creationId xmlns:a16="http://schemas.microsoft.com/office/drawing/2014/main" id="{51C70CBC-583A-894A-A819-2EF00836FC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1713" y="2088416"/>
            <a:ext cx="1295400" cy="622300"/>
          </a:xfrm>
          <a:prstGeom prst="rect">
            <a:avLst/>
          </a:prstGeom>
        </p:spPr>
      </p:pic>
    </p:spTree>
    <p:extLst>
      <p:ext uri="{BB962C8B-B14F-4D97-AF65-F5344CB8AC3E}">
        <p14:creationId xmlns:p14="http://schemas.microsoft.com/office/powerpoint/2010/main" val="107721372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93</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707886"/>
          </a:xfrm>
          <a:prstGeom prst="rect">
            <a:avLst/>
          </a:prstGeom>
        </p:spPr>
        <p:txBody>
          <a:bodyPr wrap="square">
            <a:spAutoFit/>
          </a:bodyPr>
          <a:lstStyle/>
          <a:p>
            <a:r>
              <a:rPr lang="en-US" sz="2000" b="1" dirty="0"/>
              <a:t>Fleiss’s Kappa (</a:t>
            </a:r>
            <a:r>
              <a:rPr lang="el-GR" sz="2000" b="1" dirty="0"/>
              <a:t>κ)</a:t>
            </a:r>
            <a:endParaRPr lang="en-US" sz="2000" b="1" dirty="0"/>
          </a:p>
          <a:p>
            <a:endParaRPr lang="en-US" sz="2000" dirty="0">
              <a:latin typeface="+mn-lt"/>
            </a:endParaRPr>
          </a:p>
        </p:txBody>
      </p:sp>
      <p:pic>
        <p:nvPicPr>
          <p:cNvPr id="6" name="Picture 5" descr="Table&#10;&#10;Description automatically generated">
            <a:extLst>
              <a:ext uri="{FF2B5EF4-FFF2-40B4-BE49-F238E27FC236}">
                <a16:creationId xmlns:a16="http://schemas.microsoft.com/office/drawing/2014/main" id="{0DEDF76A-3F09-5145-AA35-0191C6ECCD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0812" y="3068960"/>
            <a:ext cx="3289300" cy="2578100"/>
          </a:xfrm>
          <a:prstGeom prst="rect">
            <a:avLst/>
          </a:prstGeom>
        </p:spPr>
      </p:pic>
      <p:sp>
        <p:nvSpPr>
          <p:cNvPr id="4" name="Rectangle 3">
            <a:extLst>
              <a:ext uri="{FF2B5EF4-FFF2-40B4-BE49-F238E27FC236}">
                <a16:creationId xmlns:a16="http://schemas.microsoft.com/office/drawing/2014/main" id="{22084808-DAFD-2044-B7E9-7F98A503E29F}"/>
              </a:ext>
            </a:extLst>
          </p:cNvPr>
          <p:cNvSpPr/>
          <p:nvPr/>
        </p:nvSpPr>
        <p:spPr>
          <a:xfrm>
            <a:off x="683568" y="2165265"/>
            <a:ext cx="7869560" cy="923330"/>
          </a:xfrm>
          <a:prstGeom prst="rect">
            <a:avLst/>
          </a:prstGeom>
        </p:spPr>
        <p:txBody>
          <a:bodyPr wrap="square">
            <a:spAutoFit/>
          </a:bodyPr>
          <a:lstStyle/>
          <a:p>
            <a:pPr marL="285750" indent="-285750">
              <a:buFont typeface="Arial" panose="020B0604020202020204" pitchFamily="34" charset="0"/>
              <a:buChar char="•"/>
            </a:pPr>
            <a:r>
              <a:rPr lang="en-US" dirty="0"/>
              <a:t>If we redid our movie review annotation task with five annotators (</a:t>
            </a:r>
            <a:r>
              <a:rPr lang="en-US" b="1" dirty="0">
                <a:solidFill>
                  <a:schemeClr val="accent2"/>
                </a:solidFill>
              </a:rPr>
              <a:t>250 documents, 3 categories</a:t>
            </a:r>
            <a:r>
              <a:rPr lang="en-US" dirty="0"/>
              <a:t>), we would represent their annotations like this:</a:t>
            </a:r>
          </a:p>
        </p:txBody>
      </p:sp>
    </p:spTree>
    <p:extLst>
      <p:ext uri="{BB962C8B-B14F-4D97-AF65-F5344CB8AC3E}">
        <p14:creationId xmlns:p14="http://schemas.microsoft.com/office/powerpoint/2010/main" val="221833359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94</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58185" y="1475656"/>
            <a:ext cx="7814215" cy="707886"/>
          </a:xfrm>
          <a:prstGeom prst="rect">
            <a:avLst/>
          </a:prstGeom>
        </p:spPr>
        <p:txBody>
          <a:bodyPr wrap="square">
            <a:spAutoFit/>
          </a:bodyPr>
          <a:lstStyle/>
          <a:p>
            <a:r>
              <a:rPr lang="en-US" sz="2000" b="1" dirty="0"/>
              <a:t>Fleiss’s Kappa (</a:t>
            </a:r>
            <a:r>
              <a:rPr lang="el-GR" sz="2000" b="1" dirty="0"/>
              <a:t>κ)</a:t>
            </a:r>
            <a:endParaRPr lang="en-US" sz="2000" b="1" dirty="0"/>
          </a:p>
          <a:p>
            <a:endParaRPr lang="en-US" sz="2000" dirty="0">
              <a:latin typeface="+mn-lt"/>
            </a:endParaRPr>
          </a:p>
        </p:txBody>
      </p:sp>
      <p:sp>
        <p:nvSpPr>
          <p:cNvPr id="8" name="Rectangle 7">
            <a:extLst>
              <a:ext uri="{FF2B5EF4-FFF2-40B4-BE49-F238E27FC236}">
                <a16:creationId xmlns:a16="http://schemas.microsoft.com/office/drawing/2014/main" id="{23B02B20-F47F-C642-B89B-D96E64412704}"/>
              </a:ext>
            </a:extLst>
          </p:cNvPr>
          <p:cNvSpPr/>
          <p:nvPr/>
        </p:nvSpPr>
        <p:spPr>
          <a:xfrm>
            <a:off x="568450" y="2197477"/>
            <a:ext cx="7814215" cy="2308324"/>
          </a:xfrm>
          <a:prstGeom prst="rect">
            <a:avLst/>
          </a:prstGeom>
        </p:spPr>
        <p:txBody>
          <a:bodyPr wrap="square">
            <a:spAutoFit/>
          </a:bodyPr>
          <a:lstStyle/>
          <a:p>
            <a:pPr marL="285750" indent="-285750">
              <a:buFont typeface="Arial" panose="020B0604020202020204" pitchFamily="34" charset="0"/>
              <a:buChar char="•"/>
            </a:pPr>
            <a:r>
              <a:rPr lang="en-US" dirty="0">
                <a:latin typeface="+mn-lt"/>
              </a:rPr>
              <a:t>First, we need to calculate how many assignments went (proportionally) to each cate­gory.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This is represented by Pc, where c  stands for the category being evaluated. </a:t>
            </a:r>
          </a:p>
          <a:p>
            <a:pPr marL="285750" indent="-285750">
              <a:buFont typeface="Arial" panose="020B0604020202020204" pitchFamily="34" charset="0"/>
              <a:buChar char="•"/>
            </a:pPr>
            <a:endParaRPr lang="en-US" dirty="0">
              <a:latin typeface="+mn-lt"/>
            </a:endParaRPr>
          </a:p>
          <a:p>
            <a:pPr marL="285750" indent="-285750">
              <a:buFont typeface="Arial" panose="020B0604020202020204" pitchFamily="34" charset="0"/>
              <a:buChar char="•"/>
            </a:pPr>
            <a:r>
              <a:rPr lang="en-US" dirty="0">
                <a:latin typeface="+mn-lt"/>
              </a:rPr>
              <a:t>We do this by summing up the contents of each row and dividing by the total number of an­notations.</a:t>
            </a:r>
            <a:r>
              <a:rPr lang="en-US" dirty="0">
                <a:latin typeface="Times New Roman" panose="02020603050405020304" pitchFamily="18" charset="0"/>
              </a:rPr>
              <a:t> </a:t>
            </a:r>
            <a:endParaRPr lang="en-US" dirty="0"/>
          </a:p>
        </p:txBody>
      </p:sp>
      <p:pic>
        <p:nvPicPr>
          <p:cNvPr id="10" name="Picture 9" descr="A picture containing diagram&#10;&#10;Description automatically generated">
            <a:extLst>
              <a:ext uri="{FF2B5EF4-FFF2-40B4-BE49-F238E27FC236}">
                <a16:creationId xmlns:a16="http://schemas.microsoft.com/office/drawing/2014/main" id="{76B24730-4840-1947-9CCB-6D96806826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3528" y="4581128"/>
            <a:ext cx="3149600" cy="1028700"/>
          </a:xfrm>
          <a:prstGeom prst="rect">
            <a:avLst/>
          </a:prstGeom>
        </p:spPr>
      </p:pic>
      <p:sp>
        <p:nvSpPr>
          <p:cNvPr id="11" name="Rectangle 10">
            <a:extLst>
              <a:ext uri="{FF2B5EF4-FFF2-40B4-BE49-F238E27FC236}">
                <a16:creationId xmlns:a16="http://schemas.microsoft.com/office/drawing/2014/main" id="{DA2440DA-BA6E-914C-A99D-C1A89588D06C}"/>
              </a:ext>
            </a:extLst>
          </p:cNvPr>
          <p:cNvSpPr/>
          <p:nvPr/>
        </p:nvSpPr>
        <p:spPr>
          <a:xfrm>
            <a:off x="577528" y="5596684"/>
            <a:ext cx="6946800" cy="923330"/>
          </a:xfrm>
          <a:prstGeom prst="rect">
            <a:avLst/>
          </a:prstGeom>
        </p:spPr>
        <p:txBody>
          <a:bodyPr wrap="square">
            <a:spAutoFit/>
          </a:bodyPr>
          <a:lstStyle/>
          <a:p>
            <a:r>
              <a:rPr lang="en-US" dirty="0">
                <a:latin typeface="+mn-lt"/>
              </a:rPr>
              <a:t>A  is the number of annotators, a  is the number of annotations per annotator, k is the number of categories, and </a:t>
            </a:r>
            <a:r>
              <a:rPr lang="en-US" dirty="0" err="1">
                <a:latin typeface="+mn-lt"/>
              </a:rPr>
              <a:t>i</a:t>
            </a:r>
            <a:r>
              <a:rPr lang="en-US" dirty="0">
                <a:latin typeface="+mn-lt"/>
              </a:rPr>
              <a:t> represents the current annotator</a:t>
            </a:r>
          </a:p>
        </p:txBody>
      </p:sp>
    </p:spTree>
    <p:extLst>
      <p:ext uri="{BB962C8B-B14F-4D97-AF65-F5344CB8AC3E}">
        <p14:creationId xmlns:p14="http://schemas.microsoft.com/office/powerpoint/2010/main" val="338541292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95</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30229" y="1158295"/>
            <a:ext cx="7814215" cy="707886"/>
          </a:xfrm>
          <a:prstGeom prst="rect">
            <a:avLst/>
          </a:prstGeom>
        </p:spPr>
        <p:txBody>
          <a:bodyPr wrap="square">
            <a:spAutoFit/>
          </a:bodyPr>
          <a:lstStyle/>
          <a:p>
            <a:r>
              <a:rPr lang="en-US" sz="2000" b="1" dirty="0"/>
              <a:t>Fleiss’s Kappa (</a:t>
            </a:r>
            <a:r>
              <a:rPr lang="el-GR" sz="2000" b="1" dirty="0"/>
              <a:t>κ)</a:t>
            </a:r>
            <a:endParaRPr lang="en-US" sz="2000" b="1" dirty="0"/>
          </a:p>
          <a:p>
            <a:endParaRPr lang="en-US" sz="2000" dirty="0">
              <a:latin typeface="+mn-lt"/>
            </a:endParaRPr>
          </a:p>
        </p:txBody>
      </p:sp>
      <p:pic>
        <p:nvPicPr>
          <p:cNvPr id="10" name="Picture 9" descr="A picture containing diagram&#10;&#10;Description automatically generated">
            <a:extLst>
              <a:ext uri="{FF2B5EF4-FFF2-40B4-BE49-F238E27FC236}">
                <a16:creationId xmlns:a16="http://schemas.microsoft.com/office/drawing/2014/main" id="{76B24730-4840-1947-9CCB-6D96806826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6911" y="1666871"/>
            <a:ext cx="3149600" cy="1028700"/>
          </a:xfrm>
          <a:prstGeom prst="rect">
            <a:avLst/>
          </a:prstGeom>
        </p:spPr>
      </p:pic>
      <p:sp>
        <p:nvSpPr>
          <p:cNvPr id="11" name="Rectangle 10">
            <a:extLst>
              <a:ext uri="{FF2B5EF4-FFF2-40B4-BE49-F238E27FC236}">
                <a16:creationId xmlns:a16="http://schemas.microsoft.com/office/drawing/2014/main" id="{DA2440DA-BA6E-914C-A99D-C1A89588D06C}"/>
              </a:ext>
            </a:extLst>
          </p:cNvPr>
          <p:cNvSpPr/>
          <p:nvPr/>
        </p:nvSpPr>
        <p:spPr>
          <a:xfrm>
            <a:off x="556215" y="2432608"/>
            <a:ext cx="6946800" cy="923330"/>
          </a:xfrm>
          <a:prstGeom prst="rect">
            <a:avLst/>
          </a:prstGeom>
        </p:spPr>
        <p:txBody>
          <a:bodyPr wrap="square">
            <a:spAutoFit/>
          </a:bodyPr>
          <a:lstStyle/>
          <a:p>
            <a:r>
              <a:rPr lang="en-US" dirty="0">
                <a:latin typeface="+mn-lt"/>
              </a:rPr>
              <a:t>A  is the number of annotators, a  is the number of annotations per annotator, k is the number of categories, and </a:t>
            </a:r>
            <a:r>
              <a:rPr lang="en-US" dirty="0" err="1">
                <a:latin typeface="+mn-lt"/>
              </a:rPr>
              <a:t>i</a:t>
            </a:r>
            <a:r>
              <a:rPr lang="en-US" dirty="0">
                <a:latin typeface="+mn-lt"/>
              </a:rPr>
              <a:t> represents the current annotator</a:t>
            </a:r>
          </a:p>
        </p:txBody>
      </p:sp>
      <p:sp>
        <p:nvSpPr>
          <p:cNvPr id="4" name="Rectangle 3">
            <a:extLst>
              <a:ext uri="{FF2B5EF4-FFF2-40B4-BE49-F238E27FC236}">
                <a16:creationId xmlns:a16="http://schemas.microsoft.com/office/drawing/2014/main" id="{5B8FBAEB-37FC-3449-AA20-A3A1435A361F}"/>
              </a:ext>
            </a:extLst>
          </p:cNvPr>
          <p:cNvSpPr/>
          <p:nvPr/>
        </p:nvSpPr>
        <p:spPr>
          <a:xfrm>
            <a:off x="532415" y="3573016"/>
            <a:ext cx="7629455" cy="1200329"/>
          </a:xfrm>
          <a:prstGeom prst="rect">
            <a:avLst/>
          </a:prstGeom>
        </p:spPr>
        <p:txBody>
          <a:bodyPr wrap="square">
            <a:spAutoFit/>
          </a:bodyPr>
          <a:lstStyle/>
          <a:p>
            <a:pPr marL="285750" indent="-285750">
              <a:buFont typeface="Arial" panose="020B0604020202020204" pitchFamily="34" charset="0"/>
              <a:buChar char="•"/>
            </a:pPr>
            <a:r>
              <a:rPr lang="en-US" dirty="0">
                <a:latin typeface="+mn-lt"/>
              </a:rPr>
              <a:t>This looks a bit complicated, but basically all it says is that Pc </a:t>
            </a:r>
            <a:r>
              <a:rPr lang="en-US" b="1" dirty="0">
                <a:solidFill>
                  <a:schemeClr val="accent2"/>
                </a:solidFill>
                <a:latin typeface="+mn-lt"/>
              </a:rPr>
              <a:t>(in this case, c will stand for positive, neutral, and negative)</a:t>
            </a:r>
            <a:r>
              <a:rPr lang="en-US" dirty="0">
                <a:latin typeface="+mn-lt"/>
              </a:rPr>
              <a:t> will equal the sum of the values in its column divided by the number of annotators times the number of annotations each annotator created. </a:t>
            </a:r>
          </a:p>
        </p:txBody>
      </p:sp>
      <p:sp>
        <p:nvSpPr>
          <p:cNvPr id="6" name="Rectangle 5">
            <a:extLst>
              <a:ext uri="{FF2B5EF4-FFF2-40B4-BE49-F238E27FC236}">
                <a16:creationId xmlns:a16="http://schemas.microsoft.com/office/drawing/2014/main" id="{0355F327-8BE8-714D-AB00-57EDC0CCFB1E}"/>
              </a:ext>
            </a:extLst>
          </p:cNvPr>
          <p:cNvSpPr/>
          <p:nvPr/>
        </p:nvSpPr>
        <p:spPr>
          <a:xfrm>
            <a:off x="497188" y="4892967"/>
            <a:ext cx="7814215" cy="1200329"/>
          </a:xfrm>
          <a:prstGeom prst="rect">
            <a:avLst/>
          </a:prstGeom>
        </p:spPr>
        <p:txBody>
          <a:bodyPr wrap="square">
            <a:spAutoFit/>
          </a:bodyPr>
          <a:lstStyle/>
          <a:p>
            <a:pPr marL="285750" indent="-285750">
              <a:buFont typeface="Arial" panose="020B0604020202020204" pitchFamily="34" charset="0"/>
              <a:buChar char="•"/>
            </a:pPr>
            <a:r>
              <a:rPr lang="en-US" b="1" dirty="0">
                <a:latin typeface="+mn-lt"/>
              </a:rPr>
              <a:t>The second part of the equation simply says that if you add up all the annotations that an annotator made and divide by the number of annotations each annotator made in­dividually, you will get 1, because both numbers should be the same.</a:t>
            </a:r>
          </a:p>
        </p:txBody>
      </p:sp>
    </p:spTree>
    <p:extLst>
      <p:ext uri="{BB962C8B-B14F-4D97-AF65-F5344CB8AC3E}">
        <p14:creationId xmlns:p14="http://schemas.microsoft.com/office/powerpoint/2010/main" val="212049424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96</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30229" y="1158295"/>
            <a:ext cx="7814215" cy="707886"/>
          </a:xfrm>
          <a:prstGeom prst="rect">
            <a:avLst/>
          </a:prstGeom>
        </p:spPr>
        <p:txBody>
          <a:bodyPr wrap="square">
            <a:spAutoFit/>
          </a:bodyPr>
          <a:lstStyle/>
          <a:p>
            <a:r>
              <a:rPr lang="en-US" sz="2000" b="1" dirty="0"/>
              <a:t>Fleiss’s Kappa (</a:t>
            </a:r>
            <a:r>
              <a:rPr lang="el-GR" sz="2000" b="1" dirty="0"/>
              <a:t>κ)</a:t>
            </a:r>
            <a:endParaRPr lang="en-US" sz="2000" b="1" dirty="0"/>
          </a:p>
          <a:p>
            <a:endParaRPr lang="en-US" sz="2000" dirty="0">
              <a:latin typeface="+mn-lt"/>
            </a:endParaRPr>
          </a:p>
        </p:txBody>
      </p:sp>
      <p:pic>
        <p:nvPicPr>
          <p:cNvPr id="10" name="Picture 9" descr="A picture containing diagram&#10;&#10;Description automatically generated">
            <a:extLst>
              <a:ext uri="{FF2B5EF4-FFF2-40B4-BE49-F238E27FC236}">
                <a16:creationId xmlns:a16="http://schemas.microsoft.com/office/drawing/2014/main" id="{76B24730-4840-1947-9CCB-6D96806826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6911" y="1666871"/>
            <a:ext cx="3149600" cy="1028700"/>
          </a:xfrm>
          <a:prstGeom prst="rect">
            <a:avLst/>
          </a:prstGeom>
        </p:spPr>
      </p:pic>
      <p:sp>
        <p:nvSpPr>
          <p:cNvPr id="11" name="Rectangle 10">
            <a:extLst>
              <a:ext uri="{FF2B5EF4-FFF2-40B4-BE49-F238E27FC236}">
                <a16:creationId xmlns:a16="http://schemas.microsoft.com/office/drawing/2014/main" id="{DA2440DA-BA6E-914C-A99D-C1A89588D06C}"/>
              </a:ext>
            </a:extLst>
          </p:cNvPr>
          <p:cNvSpPr/>
          <p:nvPr/>
        </p:nvSpPr>
        <p:spPr>
          <a:xfrm>
            <a:off x="556215" y="2432608"/>
            <a:ext cx="6946800" cy="923330"/>
          </a:xfrm>
          <a:prstGeom prst="rect">
            <a:avLst/>
          </a:prstGeom>
        </p:spPr>
        <p:txBody>
          <a:bodyPr wrap="square">
            <a:spAutoFit/>
          </a:bodyPr>
          <a:lstStyle/>
          <a:p>
            <a:r>
              <a:rPr lang="en-US" dirty="0">
                <a:latin typeface="+mn-lt"/>
              </a:rPr>
              <a:t>A  is the number of annotators, a  is the number of annotations per annotator, k is the number of categories, and </a:t>
            </a:r>
            <a:r>
              <a:rPr lang="en-US" dirty="0" err="1">
                <a:latin typeface="+mn-lt"/>
              </a:rPr>
              <a:t>i</a:t>
            </a:r>
            <a:r>
              <a:rPr lang="en-US" dirty="0">
                <a:latin typeface="+mn-lt"/>
              </a:rPr>
              <a:t> represents the current annotator</a:t>
            </a:r>
          </a:p>
        </p:txBody>
      </p:sp>
      <p:sp>
        <p:nvSpPr>
          <p:cNvPr id="8" name="Rectangle 7">
            <a:extLst>
              <a:ext uri="{FF2B5EF4-FFF2-40B4-BE49-F238E27FC236}">
                <a16:creationId xmlns:a16="http://schemas.microsoft.com/office/drawing/2014/main" id="{7BDCE943-2CA3-5746-969F-7B142A88BDDD}"/>
              </a:ext>
            </a:extLst>
          </p:cNvPr>
          <p:cNvSpPr/>
          <p:nvPr/>
        </p:nvSpPr>
        <p:spPr>
          <a:xfrm>
            <a:off x="565710" y="3867680"/>
            <a:ext cx="7174641" cy="1200329"/>
          </a:xfrm>
          <a:prstGeom prst="rect">
            <a:avLst/>
          </a:prstGeom>
        </p:spPr>
        <p:txBody>
          <a:bodyPr wrap="square">
            <a:spAutoFit/>
          </a:bodyPr>
          <a:lstStyle/>
          <a:p>
            <a:r>
              <a:rPr lang="en-US" dirty="0">
                <a:latin typeface="+mn-lt"/>
              </a:rPr>
              <a:t>So, if we apply the Pc equation to the first annotation category, we get the following equation:</a:t>
            </a:r>
          </a:p>
          <a:p>
            <a:endParaRPr lang="en-US" dirty="0">
              <a:latin typeface="Times New Roman" panose="02020603050405020304" pitchFamily="18" charset="0"/>
            </a:endParaRPr>
          </a:p>
          <a:p>
            <a:r>
              <a:rPr lang="en-US" b="1" dirty="0">
                <a:latin typeface="Times New Roman" panose="02020603050405020304" pitchFamily="18" charset="0"/>
              </a:rPr>
              <a:t>P(positive) = (85 + 85 + 68 + 88 + 58) / (5 × 250)= 384 / 1250= .3072</a:t>
            </a:r>
            <a:endParaRPr lang="en-US" b="1" dirty="0"/>
          </a:p>
        </p:txBody>
      </p:sp>
    </p:spTree>
    <p:extLst>
      <p:ext uri="{BB962C8B-B14F-4D97-AF65-F5344CB8AC3E}">
        <p14:creationId xmlns:p14="http://schemas.microsoft.com/office/powerpoint/2010/main" val="258251660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97</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30229" y="1158295"/>
            <a:ext cx="7814215" cy="707886"/>
          </a:xfrm>
          <a:prstGeom prst="rect">
            <a:avLst/>
          </a:prstGeom>
        </p:spPr>
        <p:txBody>
          <a:bodyPr wrap="square">
            <a:spAutoFit/>
          </a:bodyPr>
          <a:lstStyle/>
          <a:p>
            <a:r>
              <a:rPr lang="en-US" sz="2000" b="1" dirty="0"/>
              <a:t>Fleiss’s Kappa (</a:t>
            </a:r>
            <a:r>
              <a:rPr lang="el-GR" sz="2000" b="1" dirty="0"/>
              <a:t>κ)</a:t>
            </a:r>
            <a:endParaRPr lang="en-US" sz="2000" b="1" dirty="0"/>
          </a:p>
          <a:p>
            <a:endParaRPr lang="en-US" sz="2000" dirty="0">
              <a:latin typeface="+mn-lt"/>
            </a:endParaRPr>
          </a:p>
        </p:txBody>
      </p:sp>
      <p:sp>
        <p:nvSpPr>
          <p:cNvPr id="4" name="Rectangle 3">
            <a:extLst>
              <a:ext uri="{FF2B5EF4-FFF2-40B4-BE49-F238E27FC236}">
                <a16:creationId xmlns:a16="http://schemas.microsoft.com/office/drawing/2014/main" id="{4A6602F7-E83D-904C-AECF-72190B8B03C3}"/>
              </a:ext>
            </a:extLst>
          </p:cNvPr>
          <p:cNvSpPr/>
          <p:nvPr/>
        </p:nvSpPr>
        <p:spPr>
          <a:xfrm>
            <a:off x="569018" y="1900992"/>
            <a:ext cx="7984109" cy="646331"/>
          </a:xfrm>
          <a:prstGeom prst="rect">
            <a:avLst/>
          </a:prstGeom>
        </p:spPr>
        <p:txBody>
          <a:bodyPr wrap="square">
            <a:spAutoFit/>
          </a:bodyPr>
          <a:lstStyle/>
          <a:p>
            <a:r>
              <a:rPr lang="en-US" dirty="0">
                <a:latin typeface="+mn-lt"/>
              </a:rPr>
              <a:t>If we apply this calculation to the rest of the table, we can fill in the bottom row of the table, like so:</a:t>
            </a:r>
          </a:p>
        </p:txBody>
      </p:sp>
      <p:pic>
        <p:nvPicPr>
          <p:cNvPr id="9" name="Picture 8" descr="Table&#10;&#10;Description automatically generated">
            <a:extLst>
              <a:ext uri="{FF2B5EF4-FFF2-40B4-BE49-F238E27FC236}">
                <a16:creationId xmlns:a16="http://schemas.microsoft.com/office/drawing/2014/main" id="{2C01E76F-1FB4-A445-8D71-3077BFDE23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8428" y="2832100"/>
            <a:ext cx="3479800" cy="1193800"/>
          </a:xfrm>
          <a:prstGeom prst="rect">
            <a:avLst/>
          </a:prstGeom>
        </p:spPr>
      </p:pic>
      <p:pic>
        <p:nvPicPr>
          <p:cNvPr id="16" name="Picture 15" descr="Table&#10;&#10;Description automatically generated">
            <a:extLst>
              <a:ext uri="{FF2B5EF4-FFF2-40B4-BE49-F238E27FC236}">
                <a16:creationId xmlns:a16="http://schemas.microsoft.com/office/drawing/2014/main" id="{BFEBD65C-8723-A447-A042-4419FADACE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71872" y="3820579"/>
            <a:ext cx="3340100" cy="1701800"/>
          </a:xfrm>
          <a:prstGeom prst="rect">
            <a:avLst/>
          </a:prstGeom>
        </p:spPr>
      </p:pic>
    </p:spTree>
    <p:extLst>
      <p:ext uri="{BB962C8B-B14F-4D97-AF65-F5344CB8AC3E}">
        <p14:creationId xmlns:p14="http://schemas.microsoft.com/office/powerpoint/2010/main" val="268683294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98</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30229" y="1158295"/>
            <a:ext cx="7814215" cy="707886"/>
          </a:xfrm>
          <a:prstGeom prst="rect">
            <a:avLst/>
          </a:prstGeom>
        </p:spPr>
        <p:txBody>
          <a:bodyPr wrap="square">
            <a:spAutoFit/>
          </a:bodyPr>
          <a:lstStyle/>
          <a:p>
            <a:r>
              <a:rPr lang="en-US" sz="2000" b="1" dirty="0"/>
              <a:t>Fleiss’s Kappa (</a:t>
            </a:r>
            <a:r>
              <a:rPr lang="el-GR" sz="2000" b="1" dirty="0"/>
              <a:t>κ)</a:t>
            </a:r>
            <a:endParaRPr lang="en-US" sz="2000" b="1" dirty="0"/>
          </a:p>
          <a:p>
            <a:endParaRPr lang="en-US" sz="2000" dirty="0">
              <a:latin typeface="+mn-lt"/>
            </a:endParaRPr>
          </a:p>
        </p:txBody>
      </p:sp>
      <p:sp>
        <p:nvSpPr>
          <p:cNvPr id="6" name="Rectangle 5">
            <a:extLst>
              <a:ext uri="{FF2B5EF4-FFF2-40B4-BE49-F238E27FC236}">
                <a16:creationId xmlns:a16="http://schemas.microsoft.com/office/drawing/2014/main" id="{B9D54424-7F70-F34D-B973-202B9C2FA4CB}"/>
              </a:ext>
            </a:extLst>
          </p:cNvPr>
          <p:cNvSpPr/>
          <p:nvPr/>
        </p:nvSpPr>
        <p:spPr>
          <a:xfrm>
            <a:off x="999556" y="1685809"/>
            <a:ext cx="6696744" cy="2031325"/>
          </a:xfrm>
          <a:prstGeom prst="rect">
            <a:avLst/>
          </a:prstGeom>
        </p:spPr>
        <p:txBody>
          <a:bodyPr wrap="square">
            <a:spAutoFit/>
          </a:bodyPr>
          <a:lstStyle/>
          <a:p>
            <a:r>
              <a:rPr lang="en-US" dirty="0">
                <a:latin typeface="+mn-lt"/>
              </a:rPr>
              <a:t>Next, we need to calculate Pi, which represents each annotator’s agreement with other annotators, compared to all possible agreement values. </a:t>
            </a:r>
          </a:p>
          <a:p>
            <a:endParaRPr lang="en-US" dirty="0">
              <a:latin typeface="+mn-lt"/>
            </a:endParaRPr>
          </a:p>
          <a:p>
            <a:r>
              <a:rPr lang="en-US" dirty="0">
                <a:latin typeface="+mn-lt"/>
              </a:rPr>
              <a:t>As before, a is the number of annotations per annotator, k is the number of categories, c is the current category, and </a:t>
            </a:r>
            <a:r>
              <a:rPr lang="en-US" dirty="0" err="1">
                <a:latin typeface="+mn-lt"/>
              </a:rPr>
              <a:t>i</a:t>
            </a:r>
            <a:r>
              <a:rPr lang="en-US" dirty="0">
                <a:latin typeface="+mn-lt"/>
              </a:rPr>
              <a:t> is the current annotator.</a:t>
            </a:r>
          </a:p>
        </p:txBody>
      </p:sp>
      <p:pic>
        <p:nvPicPr>
          <p:cNvPr id="10" name="Picture 9" descr="Text&#10;&#10;Description automatically generated">
            <a:extLst>
              <a:ext uri="{FF2B5EF4-FFF2-40B4-BE49-F238E27FC236}">
                <a16:creationId xmlns:a16="http://schemas.microsoft.com/office/drawing/2014/main" id="{FAB4C236-1345-7A4C-979D-EDB5244701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1800" y="3789040"/>
            <a:ext cx="2197100" cy="812800"/>
          </a:xfrm>
          <a:prstGeom prst="rect">
            <a:avLst/>
          </a:prstGeom>
        </p:spPr>
      </p:pic>
      <p:sp>
        <p:nvSpPr>
          <p:cNvPr id="11" name="Rectangle 10">
            <a:extLst>
              <a:ext uri="{FF2B5EF4-FFF2-40B4-BE49-F238E27FC236}">
                <a16:creationId xmlns:a16="http://schemas.microsoft.com/office/drawing/2014/main" id="{2AE5720F-1C9E-834A-B9EF-4566715D82F4}"/>
              </a:ext>
            </a:extLst>
          </p:cNvPr>
          <p:cNvSpPr/>
          <p:nvPr/>
        </p:nvSpPr>
        <p:spPr>
          <a:xfrm>
            <a:off x="1403648" y="4996720"/>
            <a:ext cx="6120680" cy="646331"/>
          </a:xfrm>
          <a:prstGeom prst="rect">
            <a:avLst/>
          </a:prstGeom>
        </p:spPr>
        <p:txBody>
          <a:bodyPr wrap="square">
            <a:spAutoFit/>
          </a:bodyPr>
          <a:lstStyle/>
          <a:p>
            <a:r>
              <a:rPr lang="en-US" dirty="0">
                <a:latin typeface="Times New Roman" panose="02020603050405020304" pitchFamily="18" charset="0"/>
              </a:rPr>
              <a:t>P(Annotator A) = ( (85</a:t>
            </a:r>
            <a:r>
              <a:rPr lang="en-US" baseline="30000" dirty="0">
                <a:latin typeface="Times New Roman" panose="02020603050405020304" pitchFamily="18" charset="0"/>
              </a:rPr>
              <a:t>2</a:t>
            </a:r>
            <a:r>
              <a:rPr lang="en-US" dirty="0">
                <a:latin typeface="Times New Roman" panose="02020603050405020304" pitchFamily="18" charset="0"/>
              </a:rPr>
              <a:t> + 72</a:t>
            </a:r>
            <a:r>
              <a:rPr lang="en-US" baseline="30000" dirty="0">
                <a:latin typeface="Times New Roman" panose="02020603050405020304" pitchFamily="18" charset="0"/>
              </a:rPr>
              <a:t>2</a:t>
            </a:r>
            <a:r>
              <a:rPr lang="en-US" dirty="0">
                <a:latin typeface="Times New Roman" panose="02020603050405020304" pitchFamily="18" charset="0"/>
              </a:rPr>
              <a:t> + 93</a:t>
            </a:r>
            <a:r>
              <a:rPr lang="en-US" baseline="30000" dirty="0">
                <a:latin typeface="Times New Roman" panose="02020603050405020304" pitchFamily="18" charset="0"/>
              </a:rPr>
              <a:t>2</a:t>
            </a:r>
            <a:r>
              <a:rPr lang="en-US" dirty="0">
                <a:latin typeface="Times New Roman" panose="02020603050405020304" pitchFamily="18" charset="0"/>
              </a:rPr>
              <a:t>) - 250 ) / 250(250–1)= 21058 - 250 / 62250= 20808/62250= .3343</a:t>
            </a:r>
            <a:endParaRPr lang="en-US" dirty="0"/>
          </a:p>
        </p:txBody>
      </p:sp>
    </p:spTree>
    <p:extLst>
      <p:ext uri="{BB962C8B-B14F-4D97-AF65-F5344CB8AC3E}">
        <p14:creationId xmlns:p14="http://schemas.microsoft.com/office/powerpoint/2010/main" val="135435480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E270-5FDB-2244-A02E-5DEB3BD151A3}"/>
              </a:ext>
            </a:extLst>
          </p:cNvPr>
          <p:cNvSpPr>
            <a:spLocks noGrp="1"/>
          </p:cNvSpPr>
          <p:nvPr>
            <p:ph type="title"/>
          </p:nvPr>
        </p:nvSpPr>
        <p:spPr>
          <a:xfrm>
            <a:off x="323528" y="116632"/>
            <a:ext cx="8229600" cy="1143000"/>
          </a:xfrm>
        </p:spPr>
        <p:txBody>
          <a:bodyPr/>
          <a:lstStyle/>
          <a:p>
            <a:r>
              <a:rPr lang="en-US" b="1" dirty="0">
                <a:solidFill>
                  <a:schemeClr val="accent2">
                    <a:lumMod val="75000"/>
                  </a:schemeClr>
                </a:solidFill>
              </a:rPr>
              <a:t>Inter Annotator Agreement</a:t>
            </a:r>
            <a:endParaRPr lang="en-US" sz="4000" b="1" dirty="0">
              <a:solidFill>
                <a:schemeClr val="accent2">
                  <a:lumMod val="75000"/>
                </a:schemeClr>
              </a:solidFill>
            </a:endParaRPr>
          </a:p>
        </p:txBody>
      </p:sp>
      <p:sp>
        <p:nvSpPr>
          <p:cNvPr id="3" name="Content Placeholder 2">
            <a:extLst>
              <a:ext uri="{FF2B5EF4-FFF2-40B4-BE49-F238E27FC236}">
                <a16:creationId xmlns:a16="http://schemas.microsoft.com/office/drawing/2014/main" id="{F474F939-A08C-034E-A3BF-9755F2F216DC}"/>
              </a:ext>
            </a:extLst>
          </p:cNvPr>
          <p:cNvSpPr>
            <a:spLocks noGrp="1"/>
          </p:cNvSpPr>
          <p:nvPr>
            <p:ph idx="1"/>
          </p:nvPr>
        </p:nvSpPr>
        <p:spPr>
          <a:xfrm>
            <a:off x="556215" y="1916832"/>
            <a:ext cx="8229600" cy="5102027"/>
          </a:xfrm>
        </p:spPr>
        <p:txBody>
          <a:bodyPr/>
          <a:lstStyle/>
          <a:p>
            <a:pPr marL="0" indent="0">
              <a:buNone/>
            </a:pPr>
            <a:endParaRPr lang="en-US" sz="1800" dirty="0"/>
          </a:p>
          <a:p>
            <a:endParaRPr lang="en-US" dirty="0"/>
          </a:p>
          <a:p>
            <a:endParaRPr lang="en-US" dirty="0"/>
          </a:p>
        </p:txBody>
      </p:sp>
      <p:sp>
        <p:nvSpPr>
          <p:cNvPr id="14" name="Rectangle 13">
            <a:extLst>
              <a:ext uri="{FF2B5EF4-FFF2-40B4-BE49-F238E27FC236}">
                <a16:creationId xmlns:a16="http://schemas.microsoft.com/office/drawing/2014/main" id="{86EA898A-8BD0-1543-98C7-EF893AAAABAB}"/>
              </a:ext>
            </a:extLst>
          </p:cNvPr>
          <p:cNvSpPr/>
          <p:nvPr/>
        </p:nvSpPr>
        <p:spPr>
          <a:xfrm>
            <a:off x="302840" y="1054477"/>
            <a:ext cx="8517632" cy="646331"/>
          </a:xfrm>
          <a:prstGeom prst="rect">
            <a:avLst/>
          </a:prstGeom>
        </p:spPr>
        <p:txBody>
          <a:bodyPr wrap="square">
            <a:spAutoFit/>
          </a:bodyPr>
          <a:lstStyle/>
          <a:p>
            <a:endParaRPr lang="en-US" b="1" dirty="0"/>
          </a:p>
          <a:p>
            <a:endParaRPr lang="en-US" b="1" dirty="0"/>
          </a:p>
        </p:txBody>
      </p:sp>
      <p:sp>
        <p:nvSpPr>
          <p:cNvPr id="5" name="Slide Number Placeholder 4">
            <a:extLst>
              <a:ext uri="{FF2B5EF4-FFF2-40B4-BE49-F238E27FC236}">
                <a16:creationId xmlns:a16="http://schemas.microsoft.com/office/drawing/2014/main" id="{2FBFD7C1-2994-2146-894F-F01E0B971205}"/>
              </a:ext>
            </a:extLst>
          </p:cNvPr>
          <p:cNvSpPr>
            <a:spLocks noGrp="1"/>
          </p:cNvSpPr>
          <p:nvPr>
            <p:ph type="sldNum" sz="quarter" idx="12"/>
          </p:nvPr>
        </p:nvSpPr>
        <p:spPr/>
        <p:txBody>
          <a:bodyPr/>
          <a:lstStyle/>
          <a:p>
            <a:pPr>
              <a:defRPr/>
            </a:pPr>
            <a:fld id="{740F825C-949B-974C-AB99-C3CE0C97A40B}" type="slidenum">
              <a:rPr lang="en-GB" altLang="en-US" smtClean="0"/>
              <a:pPr>
                <a:defRPr/>
              </a:pPr>
              <a:t>99</a:t>
            </a:fld>
            <a:endParaRPr lang="en-GB" altLang="en-US"/>
          </a:p>
        </p:txBody>
      </p:sp>
      <p:sp>
        <p:nvSpPr>
          <p:cNvPr id="7" name="Rectangle 6">
            <a:extLst>
              <a:ext uri="{FF2B5EF4-FFF2-40B4-BE49-F238E27FC236}">
                <a16:creationId xmlns:a16="http://schemas.microsoft.com/office/drawing/2014/main" id="{CC692FFF-FEB2-4B49-81F2-B32948CF2FF3}"/>
              </a:ext>
            </a:extLst>
          </p:cNvPr>
          <p:cNvSpPr/>
          <p:nvPr/>
        </p:nvSpPr>
        <p:spPr>
          <a:xfrm>
            <a:off x="330229" y="1158295"/>
            <a:ext cx="7814215" cy="707886"/>
          </a:xfrm>
          <a:prstGeom prst="rect">
            <a:avLst/>
          </a:prstGeom>
        </p:spPr>
        <p:txBody>
          <a:bodyPr wrap="square">
            <a:spAutoFit/>
          </a:bodyPr>
          <a:lstStyle/>
          <a:p>
            <a:r>
              <a:rPr lang="en-US" sz="2000" b="1" dirty="0"/>
              <a:t>Fleiss’s Kappa (</a:t>
            </a:r>
            <a:r>
              <a:rPr lang="el-GR" sz="2000" b="1" dirty="0"/>
              <a:t>κ)</a:t>
            </a:r>
            <a:endParaRPr lang="en-US" sz="2000" b="1" dirty="0"/>
          </a:p>
          <a:p>
            <a:endParaRPr lang="en-US" sz="2000" dirty="0">
              <a:latin typeface="+mn-lt"/>
            </a:endParaRPr>
          </a:p>
        </p:txBody>
      </p:sp>
      <p:pic>
        <p:nvPicPr>
          <p:cNvPr id="8" name="Picture 7" descr="Table&#10;&#10;Description automatically generated">
            <a:extLst>
              <a:ext uri="{FF2B5EF4-FFF2-40B4-BE49-F238E27FC236}">
                <a16:creationId xmlns:a16="http://schemas.microsoft.com/office/drawing/2014/main" id="{6AA49C65-AEE8-584D-8C5B-EDB5BE969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1986" y="2647706"/>
            <a:ext cx="4330700" cy="2527300"/>
          </a:xfrm>
          <a:prstGeom prst="rect">
            <a:avLst/>
          </a:prstGeom>
        </p:spPr>
      </p:pic>
    </p:spTree>
    <p:extLst>
      <p:ext uri="{BB962C8B-B14F-4D97-AF65-F5344CB8AC3E}">
        <p14:creationId xmlns:p14="http://schemas.microsoft.com/office/powerpoint/2010/main" val="1497059186"/>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17742</TotalTime>
  <Words>10653</Words>
  <Application>Microsoft Macintosh PowerPoint</Application>
  <PresentationFormat>On-screen Show (4:3)</PresentationFormat>
  <Paragraphs>1258</Paragraphs>
  <Slides>170</Slides>
  <Notes>161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170</vt:i4>
      </vt:variant>
    </vt:vector>
  </HeadingPairs>
  <TitlesOfParts>
    <vt:vector size="174" baseType="lpstr">
      <vt:lpstr>Arial</vt:lpstr>
      <vt:lpstr>Courier New</vt:lpstr>
      <vt:lpstr>Times New Roman</vt:lpstr>
      <vt:lpstr>Default Design</vt:lpstr>
      <vt:lpstr>NLP 220  Data Collection, Wrangling and Crowdsourcing  Lecture 19</vt:lpstr>
      <vt:lpstr>Obtaining Data through Social Media APIs </vt:lpstr>
      <vt:lpstr>Background</vt:lpstr>
      <vt:lpstr>Social Media APIs</vt:lpstr>
      <vt:lpstr>Historical Content Volume </vt:lpstr>
      <vt:lpstr>Use case for Developers</vt:lpstr>
      <vt:lpstr>Use case for Developers</vt:lpstr>
      <vt:lpstr>Use case for Developers</vt:lpstr>
      <vt:lpstr>Use case for Developers</vt:lpstr>
      <vt:lpstr>API Features</vt:lpstr>
      <vt:lpstr>API Features</vt:lpstr>
      <vt:lpstr>API Features</vt:lpstr>
      <vt:lpstr>Rate Limits</vt:lpstr>
      <vt:lpstr>Rate Limits</vt:lpstr>
      <vt:lpstr>Rate Limits</vt:lpstr>
      <vt:lpstr>Tiered Data Volumes</vt:lpstr>
      <vt:lpstr>Tiered Data Volumes</vt:lpstr>
      <vt:lpstr>Tiered Data Volumes</vt:lpstr>
      <vt:lpstr>Tiered Data Volumes</vt:lpstr>
      <vt:lpstr>API Keys and Tokens</vt:lpstr>
      <vt:lpstr>API Keys and Tokens</vt:lpstr>
      <vt:lpstr>Creating a Twitter API key and access token</vt:lpstr>
      <vt:lpstr>Creating a Twitter API key and access token</vt:lpstr>
      <vt:lpstr>Creating a Twitter API key and access token</vt:lpstr>
      <vt:lpstr>A Simple Data Pull from Twitter’s REST API</vt:lpstr>
      <vt:lpstr>A Simple Data Pull from Twitter’s REST API</vt:lpstr>
      <vt:lpstr>A Simple Data Pull from Twitter’s REST API</vt:lpstr>
      <vt:lpstr>A Simple Data Pull from Twitter’s REST API</vt:lpstr>
      <vt:lpstr>A Simple Data Pull from Twitter’s REST API</vt:lpstr>
      <vt:lpstr>A Simple Data Pull from Twitter’s REST API</vt:lpstr>
      <vt:lpstr>A Simple Data Pull from Twitter’s REST API</vt:lpstr>
      <vt:lpstr>A Simple Data Pull from Twitter’s REST API</vt:lpstr>
      <vt:lpstr>Advanced Data Collection from Twitter’s REST API</vt:lpstr>
      <vt:lpstr>Advanced Data Collection from Twitter’s REST API</vt:lpstr>
      <vt:lpstr>Advanced Data Collection from Twitter’s REST API</vt:lpstr>
      <vt:lpstr>Advanced Data Collection from Twitter’s REST API</vt:lpstr>
      <vt:lpstr>Advanced Data Collection from Twitter’s REST API</vt:lpstr>
      <vt:lpstr>Advanced Data Collection from Twitter’s REST API</vt:lpstr>
      <vt:lpstr>Advanced Data Collection from Twitter’s REST API</vt:lpstr>
      <vt:lpstr>Advanced Data Collection from Twitter’s REST API</vt:lpstr>
      <vt:lpstr>Advanced Data Collection from Twitter’s REST API</vt:lpstr>
      <vt:lpstr>Advanced Data Collection from Twitter’s REST API</vt:lpstr>
      <vt:lpstr>Advanced Data Collection from Twitter’s Streaming API </vt:lpstr>
      <vt:lpstr>Advanced Data Collection from Twitter’s Streaming API</vt:lpstr>
      <vt:lpstr>Advanced Data Collection from Twitter’s Streaming API</vt:lpstr>
      <vt:lpstr>API Concepts: Summary</vt:lpstr>
      <vt:lpstr>More Libraries</vt:lpstr>
      <vt:lpstr>Data Storage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Storing Tweets in a Relational Database: Using SQLAlchemy  </vt:lpstr>
      <vt:lpstr>Gathering Tweets from Standard Search </vt:lpstr>
      <vt:lpstr>Structuring the Database  </vt:lpstr>
      <vt:lpstr>Structuring the Database: Object Relational Mapper   </vt:lpstr>
      <vt:lpstr>Structuring the Database: SQLAlchemy  </vt:lpstr>
      <vt:lpstr>Structuring the Database: SQLAlchemy  </vt:lpstr>
      <vt:lpstr>Structuring the Database: SQLAlchemy  </vt:lpstr>
      <vt:lpstr>Structuring the Database  </vt:lpstr>
      <vt:lpstr>Streaming Tweets Live   </vt:lpstr>
      <vt:lpstr>Streaming Tweets Live   </vt:lpstr>
      <vt:lpstr>Storing Tweets in a NoSQL Database: MongoDB</vt:lpstr>
      <vt:lpstr>PowerPoint Presentation</vt:lpstr>
      <vt:lpstr>PowerPoint Presentation</vt:lpstr>
      <vt:lpstr>PowerPoint Presentation</vt:lpstr>
      <vt:lpstr>PowerPoint Presentation</vt:lpstr>
      <vt:lpstr>Outline</vt:lpstr>
      <vt:lpstr>The Infrastructure of an Annotation Project</vt:lpstr>
      <vt:lpstr>The Infrastructure of an Annotation Project</vt:lpstr>
      <vt:lpstr>The Infrastructure of an Annotation Project</vt:lpstr>
      <vt:lpstr>Annotation Development Cycle</vt:lpstr>
      <vt:lpstr>Annotation Development Cycle</vt:lpstr>
      <vt:lpstr>Annotation Development Cycle (MATTER)</vt:lpstr>
      <vt:lpstr>Annotation Development Cycle</vt:lpstr>
      <vt:lpstr>Annotation Consistency</vt:lpstr>
      <vt:lpstr>Annotation Consistency</vt:lpstr>
      <vt:lpstr>Evaluating the Annotation</vt:lpstr>
      <vt:lpstr>Annotation Development Cycle</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 Annotator Agreement</vt:lpstr>
      <vt:lpstr>Interpreting Kappa Coefficients</vt:lpstr>
      <vt:lpstr>Interpreting Kappa Coefficients</vt:lpstr>
      <vt:lpstr>Gold Standard </vt:lpstr>
      <vt:lpstr>Gold Standard </vt:lpstr>
      <vt:lpstr>Reporting Annotations &amp; Gold Standard </vt:lpstr>
      <vt:lpstr>About Your Annotation Task and Annotators</vt:lpstr>
      <vt:lpstr>About Your Annotation Task and Annotators</vt:lpstr>
      <vt:lpstr>Additional Considerations</vt:lpstr>
      <vt:lpstr>Annotators </vt:lpstr>
      <vt:lpstr>Annotators</vt:lpstr>
      <vt:lpstr>Annotators</vt:lpstr>
      <vt:lpstr>Annotation Development Cycle: Tools</vt:lpstr>
      <vt:lpstr>Problems that can affect annotation </vt:lpstr>
      <vt:lpstr>Dataset Issues </vt:lpstr>
      <vt:lpstr>Dataset is Too Small </vt:lpstr>
      <vt:lpstr>Dataset Issues: Algorithm fits development data too well  </vt:lpstr>
      <vt:lpstr>Dataset Issues: Algorithm fits development data too well </vt:lpstr>
      <vt:lpstr>Too Much Information in the Annotation </vt:lpstr>
      <vt:lpstr>Annotation and Adjudication – Questions to consider </vt:lpstr>
      <vt:lpstr>Preparing Data for Annotation</vt:lpstr>
      <vt:lpstr>Preparing Data for Annotation</vt:lpstr>
      <vt:lpstr>Preparing Data for Annotation</vt:lpstr>
      <vt:lpstr>Preparing Data for Annotation</vt:lpstr>
      <vt:lpstr>Preparing Data for Annotation</vt:lpstr>
      <vt:lpstr>Preparing Data for Annotation</vt:lpstr>
      <vt:lpstr>Preparing Data for Annotation</vt:lpstr>
      <vt:lpstr>Preparing Data for Annotation: Splitting up the Files </vt:lpstr>
      <vt:lpstr>Writing the Annotation Guidelines</vt:lpstr>
      <vt:lpstr>Writing the Annotation Guidelines – Examples </vt:lpstr>
      <vt:lpstr>Writing the Annotation Guidelines - Example 1: Single Labels—Movie Reviews</vt:lpstr>
      <vt:lpstr>Writing the Annotation Guidelines - Example 1: Single Labels—Movie Reviews</vt:lpstr>
      <vt:lpstr>Writing the Annotation Guidelines - Example 2: Multiple Labels—Film Genres</vt:lpstr>
      <vt:lpstr>Writing the Annotation Guidelines - Example 2: Multiple Labels—Film Genres</vt:lpstr>
      <vt:lpstr>Writing the Annotation Guidelines - Example 2: Multiple Labels—Film Genres</vt:lpstr>
      <vt:lpstr>Writing the Annotation Guidelines - Example 2: Multiple Labels—Film Genres</vt:lpstr>
      <vt:lpstr>Writing the Annotation Guidelines - Example 2: Multiple Labels—Film Genres</vt:lpstr>
      <vt:lpstr>Writing the Annotation Guidelines - Example 3: Extent Annotations—Named Entities</vt:lpstr>
      <vt:lpstr>Writing the Annotation Guidelines - Example 3: Extent Annotations—Named Entities</vt:lpstr>
      <vt:lpstr>Writing the Annotation Guidelines - Example 3: Extent Annotations—Named Entities</vt:lpstr>
      <vt:lpstr>Writing the Annotation Guidelines - Example 3: Extent Annotations—Named Entities</vt:lpstr>
      <vt:lpstr>Writing the Annotation Guidelines - Example 3: Extent Annotations—Named Entities</vt:lpstr>
      <vt:lpstr>Example of Annotation Guideline  </vt:lpstr>
      <vt:lpstr>Example of Annotation Guideline  </vt:lpstr>
      <vt:lpstr>Crowdsourcing and Amazon Mechanical Turk</vt:lpstr>
      <vt:lpstr>Crowdsourcing</vt:lpstr>
      <vt:lpstr>Amazon Mechanical Turk</vt:lpstr>
      <vt:lpstr>Amazon Mechanical Turk</vt:lpstr>
      <vt:lpstr>Amazon Mechanical Turk</vt:lpstr>
      <vt:lpstr>Amazon Mechanical Turk</vt:lpstr>
      <vt:lpstr>Amazon Mechanical Turk – Example of HITs </vt:lpstr>
      <vt:lpstr>Amazon Mechanical Turk</vt:lpstr>
      <vt:lpstr>Amazon Mechanical Turk</vt:lpstr>
      <vt:lpstr>Amazon Mechanical Turk</vt:lpstr>
      <vt:lpstr>Amazon Mechanical Turk</vt:lpstr>
      <vt:lpstr>Amazon Mechanical Turk – Project Template</vt:lpstr>
      <vt:lpstr>Amazon Mechanical Turk APIs</vt:lpstr>
      <vt:lpstr>Amazon Mechanical Turk</vt:lpstr>
      <vt:lpstr>Amazon Mechanical Turk - SandBox</vt:lpstr>
      <vt:lpstr>Amazon Mechanical Turk - SandBox</vt:lpstr>
      <vt:lpstr>Amazon Mechanical Turk - Issues</vt:lpstr>
      <vt:lpstr>Amazon Mechanical Turk</vt:lpstr>
      <vt:lpstr>Amazon Mechanical Turk</vt:lpstr>
      <vt:lpstr>MTurk Quality Control</vt:lpstr>
      <vt:lpstr>Guidance to use MTurk</vt:lpstr>
      <vt:lpstr>Guidance to use MTurk</vt:lpstr>
      <vt:lpstr>References for Amazon Mechanical Turk for Crowdsourcing </vt:lpstr>
      <vt:lpstr>PowerPoint Presentation</vt:lpstr>
      <vt:lpstr>PowerPoint Presentation</vt:lpstr>
      <vt:lpstr>Other Crowdsourcing Platforms   </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NLP 220  Data Collection, Wrangling and Crowdsourcing  Lecture 14</dc:title>
  <dc:creator>Yash Bhalgat</dc:creator>
  <cp:lastModifiedBy>Jalal Mahmud</cp:lastModifiedBy>
  <cp:revision>117</cp:revision>
  <dcterms:created xsi:type="dcterms:W3CDTF">2020-11-13T21:36:00Z</dcterms:created>
  <dcterms:modified xsi:type="dcterms:W3CDTF">2022-11-24T03:36:56Z</dcterms:modified>
</cp:coreProperties>
</file>

<file path=docProps/thumbnail.jpeg>
</file>